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Ex1.xml" ContentType="application/vnd.ms-office.chartex+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charts/chart12.xml" ContentType="application/vnd.openxmlformats-officedocument.drawingml.chart+xml"/>
  <Override PartName="/ppt/charts/chartEx2.xml" ContentType="application/vnd.ms-office.chartex+xml"/>
  <Override PartName="/ppt/charts/style9.xml" ContentType="application/vnd.ms-office.chartstyle+xml"/>
  <Override PartName="/ppt/charts/colors9.xml" ContentType="application/vnd.ms-office.chartcolorstyle+xml"/>
  <Override PartName="/ppt/charts/chartEx3.xml" ContentType="application/vnd.ms-office.chartex+xml"/>
  <Override PartName="/ppt/charts/style10.xml" ContentType="application/vnd.ms-office.chartstyle+xml"/>
  <Override PartName="/ppt/charts/colors10.xml" ContentType="application/vnd.ms-office.chartcolorstyle+xml"/>
  <Override PartName="/ppt/charts/chart13.xml" ContentType="application/vnd.openxmlformats-officedocument.drawingml.chart+xml"/>
  <Override PartName="/ppt/charts/chart14.xml" ContentType="application/vnd.openxmlformats-officedocument.drawingml.chart+xml"/>
  <Override PartName="/ppt/charts/chartEx4.xml" ContentType="application/vnd.ms-office.chartex+xml"/>
  <Override PartName="/ppt/charts/style11.xml" ContentType="application/vnd.ms-office.chartstyle+xml"/>
  <Override PartName="/ppt/charts/colors11.xml" ContentType="application/vnd.ms-office.chartcolorstyl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6.xml" ContentType="application/vnd.openxmlformats-officedocument.drawingml.chart+xml"/>
  <Override PartName="/ppt/charts/chart17.xml" ContentType="application/vnd.openxmlformats-officedocument.drawingml.chart+xml"/>
  <Override PartName="/ppt/charts/chartEx5.xml" ContentType="application/vnd.ms-office.chartex+xml"/>
  <Override PartName="/ppt/charts/style13.xml" ContentType="application/vnd.ms-office.chartstyle+xml"/>
  <Override PartName="/ppt/charts/colors13.xml" ContentType="application/vnd.ms-office.chartcolorstyle+xml"/>
  <Override PartName="/ppt/charts/chart18.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2.xml" ContentType="application/vnd.openxmlformats-officedocument.drawingml.chart+xml"/>
  <Override PartName="/ppt/notesSlides/notesSlide7.xml" ContentType="application/vnd.openxmlformats-officedocument.presentationml.notesSlide+xml"/>
  <Override PartName="/ppt/charts/chart23.xml" ContentType="application/vnd.openxmlformats-officedocument.drawingml.chart+xml"/>
  <Override PartName="/ppt/notesSlides/notesSlide8.xml" ContentType="application/vnd.openxmlformats-officedocument.presentationml.notesSlide+xml"/>
  <Override PartName="/ppt/charts/chart24.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sldIdLst>
    <p:sldId id="393" r:id="rId3"/>
    <p:sldId id="350" r:id="rId4"/>
    <p:sldId id="369" r:id="rId5"/>
    <p:sldId id="304" r:id="rId6"/>
    <p:sldId id="440" r:id="rId7"/>
    <p:sldId id="352" r:id="rId8"/>
    <p:sldId id="353" r:id="rId9"/>
    <p:sldId id="361" r:id="rId10"/>
    <p:sldId id="403" r:id="rId11"/>
    <p:sldId id="410" r:id="rId12"/>
    <p:sldId id="411" r:id="rId13"/>
    <p:sldId id="412" r:id="rId14"/>
    <p:sldId id="386" r:id="rId15"/>
    <p:sldId id="355" r:id="rId16"/>
    <p:sldId id="407" r:id="rId17"/>
    <p:sldId id="439" r:id="rId18"/>
  </p:sldIdLst>
  <p:sldSz cx="12192000" cy="6858000"/>
  <p:notesSz cx="6797675" cy="987266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ānis Salmiņš" initials="JS" lastIdx="6" clrIdx="0">
    <p:extLst>
      <p:ext uri="{19B8F6BF-5375-455C-9EA6-DF929625EA0E}">
        <p15:presenceInfo xmlns:p15="http://schemas.microsoft.com/office/powerpoint/2012/main" userId="S-1-5-21-734147818-1251574435-2103723179-20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24"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75" d="100"/>
        <a:sy n="75" d="100"/>
      </p:scale>
      <p:origin x="0" y="-4824"/>
    </p:cViewPr>
  </p:sorterViewPr>
  <p:notesViewPr>
    <p:cSldViewPr snapToGrid="0">
      <p:cViewPr varScale="1">
        <p:scale>
          <a:sx n="79" d="100"/>
          <a:sy n="79" d="100"/>
        </p:scale>
        <p:origin x="309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4.xml"/><Relationship Id="rId1" Type="http://schemas.microsoft.com/office/2011/relationships/chartStyle" Target="style14.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15.xml"/><Relationship Id="rId1" Type="http://schemas.microsoft.com/office/2011/relationships/chartStyle" Target="style15.xml"/></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16.xml"/><Relationship Id="rId1" Type="http://schemas.microsoft.com/office/2011/relationships/chartStyle" Target="style16.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5.xml"/><Relationship Id="rId1" Type="http://schemas.microsoft.com/office/2011/relationships/chartStyle" Target="style5.xml"/></Relationships>
</file>

<file path=ppt/charts/_rels/chartEx1.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package" Target="../embeddings/Microsoft_Excel_Worksheet10.xlsx"/></Relationships>
</file>

<file path=ppt/charts/_rels/chartEx2.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package" Target="../embeddings/Microsoft_Excel_Worksheet13.xlsx"/></Relationships>
</file>

<file path=ppt/charts/_rels/chartEx3.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package" Target="../embeddings/Microsoft_Excel_Worksheet14.xlsx"/></Relationships>
</file>

<file path=ppt/charts/_rels/chartEx4.xml.rels><?xml version="1.0" encoding="UTF-8" standalone="yes"?>
<Relationships xmlns="http://schemas.openxmlformats.org/package/2006/relationships"><Relationship Id="rId2" Type="http://schemas.microsoft.com/office/2011/relationships/chartColorStyle" Target="colors11.xml"/><Relationship Id="rId1" Type="http://schemas.microsoft.com/office/2011/relationships/chartStyle" Target="style11.xml"/></Relationships>
</file>

<file path=ppt/charts/_rels/chartEx5.xml.rels><?xml version="1.0" encoding="UTF-8" standalone="yes"?>
<Relationships xmlns="http://schemas.openxmlformats.org/package/2006/relationships"><Relationship Id="rId3" Type="http://schemas.microsoft.com/office/2011/relationships/chartColorStyle" Target="colors13.xml"/><Relationship Id="rId2" Type="http://schemas.microsoft.com/office/2011/relationships/chartStyle" Target="style13.xml"/><Relationship Id="rId1" Type="http://schemas.openxmlformats.org/officeDocument/2006/relationships/package" Target="../embeddings/Microsoft_Excel_Worksheet20.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0110476015975918"/>
          <c:y val="5.9208714448089492E-2"/>
          <c:w val="0.87184618375735978"/>
          <c:h val="0.84980765212496967"/>
        </c:manualLayout>
      </c:layout>
      <c:barChart>
        <c:barDir val="col"/>
        <c:grouping val="clustered"/>
        <c:varyColors val="0"/>
        <c:ser>
          <c:idx val="0"/>
          <c:order val="0"/>
          <c:tx>
            <c:strRef>
              <c:f>Sheet1!$A$2</c:f>
              <c:strCache>
                <c:ptCount val="1"/>
                <c:pt idx="0">
                  <c:v>Transporta nozares īpatsvars tautsaimniecībā</c:v>
                </c:pt>
              </c:strCache>
            </c:strRef>
          </c:tx>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0-5C99-45BB-BFF0-C59E6A878BC7}"/>
                </c:ext>
              </c:extLst>
            </c:dLbl>
            <c:spPr>
              <a:noFill/>
              <a:ln>
                <a:noFill/>
              </a:ln>
              <a:effectLst/>
            </c:spPr>
            <c:txPr>
              <a:bodyPr/>
              <a:lstStyle/>
              <a:p>
                <a:pPr>
                  <a:defRPr sz="20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Sheet1!$B$1:$K$1</c:f>
              <c:strCache>
                <c:ptCount val="10"/>
                <c:pt idx="0">
                  <c:v>1995</c:v>
                </c:pt>
                <c:pt idx="1">
                  <c:v>2000</c:v>
                </c:pt>
                <c:pt idx="2">
                  <c:v>2005</c:v>
                </c:pt>
                <c:pt idx="3">
                  <c:v>2010</c:v>
                </c:pt>
                <c:pt idx="5">
                  <c:v>2015</c:v>
                </c:pt>
                <c:pt idx="6">
                  <c:v>2016</c:v>
                </c:pt>
                <c:pt idx="7">
                  <c:v>2017</c:v>
                </c:pt>
                <c:pt idx="8">
                  <c:v>2018</c:v>
                </c:pt>
                <c:pt idx="9">
                  <c:v>2019 II</c:v>
                </c:pt>
              </c:strCache>
            </c:strRef>
          </c:cat>
          <c:val>
            <c:numRef>
              <c:f>Sheet1!$B$2:$K$2</c:f>
              <c:numCache>
                <c:formatCode>0.0</c:formatCode>
                <c:ptCount val="10"/>
                <c:pt idx="0">
                  <c:v>13.355866642669097</c:v>
                </c:pt>
                <c:pt idx="1">
                  <c:v>11.865815703552103</c:v>
                </c:pt>
                <c:pt idx="2">
                  <c:v>12.326849382401399</c:v>
                </c:pt>
                <c:pt idx="3">
                  <c:v>10.528185181557346</c:v>
                </c:pt>
                <c:pt idx="5">
                  <c:v>9.0498890298999015</c:v>
                </c:pt>
                <c:pt idx="6">
                  <c:v>8.7268154407400811</c:v>
                </c:pt>
                <c:pt idx="7">
                  <c:v>9.1522314558693125</c:v>
                </c:pt>
                <c:pt idx="8">
                  <c:v>8.6999999999999993</c:v>
                </c:pt>
                <c:pt idx="9">
                  <c:v>8.1999999999999993</c:v>
                </c:pt>
              </c:numCache>
            </c:numRef>
          </c:val>
          <c:extLst>
            <c:ext xmlns:c16="http://schemas.microsoft.com/office/drawing/2014/chart" uri="{C3380CC4-5D6E-409C-BE32-E72D297353CC}">
              <c16:uniqueId val="{00000007-6B36-4DFA-AB3B-1FB5B1EA8CA6}"/>
            </c:ext>
          </c:extLst>
        </c:ser>
        <c:dLbls>
          <c:showLegendKey val="0"/>
          <c:showVal val="0"/>
          <c:showCatName val="0"/>
          <c:showSerName val="0"/>
          <c:showPercent val="0"/>
          <c:showBubbleSize val="0"/>
        </c:dLbls>
        <c:gapWidth val="40"/>
        <c:axId val="296904136"/>
        <c:axId val="296904464"/>
      </c:barChart>
      <c:catAx>
        <c:axId val="296904136"/>
        <c:scaling>
          <c:orientation val="minMax"/>
        </c:scaling>
        <c:delete val="0"/>
        <c:axPos val="b"/>
        <c:numFmt formatCode="General" sourceLinked="1"/>
        <c:majorTickMark val="none"/>
        <c:minorTickMark val="none"/>
        <c:tickLblPos val="nextTo"/>
        <c:crossAx val="296904464"/>
        <c:crosses val="autoZero"/>
        <c:auto val="1"/>
        <c:lblAlgn val="ctr"/>
        <c:lblOffset val="0"/>
        <c:noMultiLvlLbl val="0"/>
      </c:catAx>
      <c:valAx>
        <c:axId val="296904464"/>
        <c:scaling>
          <c:orientation val="minMax"/>
        </c:scaling>
        <c:delete val="0"/>
        <c:axPos val="l"/>
        <c:numFmt formatCode="0" sourceLinked="0"/>
        <c:majorTickMark val="out"/>
        <c:minorTickMark val="none"/>
        <c:tickLblPos val="nextTo"/>
        <c:spPr>
          <a:ln>
            <a:noFill/>
          </a:ln>
        </c:spPr>
        <c:crossAx val="296904136"/>
        <c:crosses val="autoZero"/>
        <c:crossBetween val="between"/>
        <c:majorUnit val="4"/>
      </c:valAx>
    </c:plotArea>
    <c:plotVisOnly val="1"/>
    <c:dispBlanksAs val="zero"/>
    <c:showDLblsOverMax val="0"/>
  </c:chart>
  <c:txPr>
    <a:bodyPr/>
    <a:lstStyle/>
    <a:p>
      <a:pPr>
        <a:defRPr sz="1400">
          <a:solidFill>
            <a:schemeClr val="tx1"/>
          </a:solidFill>
          <a:latin typeface="Gill Sans Nova Cond Lt" panose="020B0306020104020203" pitchFamily="34" charset="0"/>
        </a:defRPr>
      </a:pPr>
      <a:endParaRPr lang="lv-LV"/>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589866477254444E-2"/>
          <c:y val="2.1816702450128515E-2"/>
          <c:w val="0.91147035166395907"/>
          <c:h val="0.86254306361304001"/>
        </c:manualLayout>
      </c:layout>
      <c:barChart>
        <c:barDir val="col"/>
        <c:grouping val="clustered"/>
        <c:varyColors val="0"/>
        <c:ser>
          <c:idx val="0"/>
          <c:order val="0"/>
          <c:tx>
            <c:strRef>
              <c:f>Sheet1!$A$2</c:f>
              <c:strCache>
                <c:ptCount val="1"/>
                <c:pt idx="0">
                  <c:v>IKP</c:v>
                </c:pt>
              </c:strCache>
            </c:strRef>
          </c:tx>
          <c:spPr>
            <a:solidFill>
              <a:schemeClr val="accent1"/>
            </a:solidFill>
            <a:ln>
              <a:noFill/>
            </a:ln>
            <a:effectLst/>
          </c:spPr>
          <c:invertIfNegative val="0"/>
          <c:cat>
            <c:strRef>
              <c:f>Sheet1!$B$1:$T$1</c:f>
              <c:strCache>
                <c:ptCount val="10"/>
                <c:pt idx="0">
                  <c:v>2010</c:v>
                </c:pt>
                <c:pt idx="1">
                  <c:v>2011</c:v>
                </c:pt>
                <c:pt idx="2">
                  <c:v>2012</c:v>
                </c:pt>
                <c:pt idx="3">
                  <c:v>2013</c:v>
                </c:pt>
                <c:pt idx="4">
                  <c:v>2014</c:v>
                </c:pt>
                <c:pt idx="5">
                  <c:v>2015</c:v>
                </c:pt>
                <c:pt idx="6">
                  <c:v>2016</c:v>
                </c:pt>
                <c:pt idx="7">
                  <c:v>2017</c:v>
                </c:pt>
                <c:pt idx="8">
                  <c:v>2018</c:v>
                </c:pt>
                <c:pt idx="9">
                  <c:v>2019 I-II</c:v>
                </c:pt>
              </c:strCache>
            </c:strRef>
          </c:cat>
          <c:val>
            <c:numRef>
              <c:f>Sheet1!$B$2:$T$2</c:f>
              <c:numCache>
                <c:formatCode>General</c:formatCode>
                <c:ptCount val="10"/>
                <c:pt idx="0">
                  <c:v>-4.5</c:v>
                </c:pt>
                <c:pt idx="1">
                  <c:v>6.2999999999999972</c:v>
                </c:pt>
                <c:pt idx="2">
                  <c:v>4.0999999999999943</c:v>
                </c:pt>
                <c:pt idx="3">
                  <c:v>2.2999999999999972</c:v>
                </c:pt>
                <c:pt idx="4">
                  <c:v>1.9000000000000057</c:v>
                </c:pt>
                <c:pt idx="5">
                  <c:v>3.2999999999999972</c:v>
                </c:pt>
                <c:pt idx="6">
                  <c:v>1.7999999999999972</c:v>
                </c:pt>
                <c:pt idx="7">
                  <c:v>3.7999999999999972</c:v>
                </c:pt>
                <c:pt idx="8">
                  <c:v>4.5999999999999943</c:v>
                </c:pt>
                <c:pt idx="9">
                  <c:v>2.2999999999999972</c:v>
                </c:pt>
              </c:numCache>
            </c:numRef>
          </c:val>
          <c:extLst>
            <c:ext xmlns:c16="http://schemas.microsoft.com/office/drawing/2014/chart" uri="{C3380CC4-5D6E-409C-BE32-E72D297353CC}">
              <c16:uniqueId val="{00000000-AB55-4DCE-AEB4-A43B9C4C3D8E}"/>
            </c:ext>
          </c:extLst>
        </c:ser>
        <c:ser>
          <c:idx val="1"/>
          <c:order val="1"/>
          <c:tx>
            <c:strRef>
              <c:f>Sheet1!$A$3</c:f>
              <c:strCache>
                <c:ptCount val="1"/>
                <c:pt idx="0">
                  <c:v>Transports un uzglabāšana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Gill Sans Nova Cond Lt" panose="020B0306020104020203" pitchFamily="34" charset="0"/>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Sheet1!$B$1:$T$1</c:f>
              <c:strCache>
                <c:ptCount val="10"/>
                <c:pt idx="0">
                  <c:v>2010</c:v>
                </c:pt>
                <c:pt idx="1">
                  <c:v>2011</c:v>
                </c:pt>
                <c:pt idx="2">
                  <c:v>2012</c:v>
                </c:pt>
                <c:pt idx="3">
                  <c:v>2013</c:v>
                </c:pt>
                <c:pt idx="4">
                  <c:v>2014</c:v>
                </c:pt>
                <c:pt idx="5">
                  <c:v>2015</c:v>
                </c:pt>
                <c:pt idx="6">
                  <c:v>2016</c:v>
                </c:pt>
                <c:pt idx="7">
                  <c:v>2017</c:v>
                </c:pt>
                <c:pt idx="8">
                  <c:v>2018</c:v>
                </c:pt>
                <c:pt idx="9">
                  <c:v>2019 I-II</c:v>
                </c:pt>
              </c:strCache>
            </c:strRef>
          </c:cat>
          <c:val>
            <c:numRef>
              <c:f>Sheet1!$B$3:$T$3</c:f>
              <c:numCache>
                <c:formatCode>0.0</c:formatCode>
                <c:ptCount val="10"/>
                <c:pt idx="0">
                  <c:v>-5.5683221399951464</c:v>
                </c:pt>
                <c:pt idx="1">
                  <c:v>18.317914386339609</c:v>
                </c:pt>
                <c:pt idx="2">
                  <c:v>5.6053645694811536</c:v>
                </c:pt>
                <c:pt idx="3">
                  <c:v>0.14902848701522942</c:v>
                </c:pt>
                <c:pt idx="4">
                  <c:v>1.2508838868335204</c:v>
                </c:pt>
                <c:pt idx="5">
                  <c:v>-7.763531167723599</c:v>
                </c:pt>
                <c:pt idx="6">
                  <c:v>6.1781832709433786</c:v>
                </c:pt>
                <c:pt idx="7">
                  <c:v>7.4915803200232887</c:v>
                </c:pt>
                <c:pt idx="8">
                  <c:v>4.7018979577697166</c:v>
                </c:pt>
                <c:pt idx="9">
                  <c:v>-1.1706524595647068</c:v>
                </c:pt>
              </c:numCache>
            </c:numRef>
          </c:val>
          <c:extLst>
            <c:ext xmlns:c16="http://schemas.microsoft.com/office/drawing/2014/chart" uri="{C3380CC4-5D6E-409C-BE32-E72D297353CC}">
              <c16:uniqueId val="{00000001-AB55-4DCE-AEB4-A43B9C4C3D8E}"/>
            </c:ext>
          </c:extLst>
        </c:ser>
        <c:dLbls>
          <c:showLegendKey val="0"/>
          <c:showVal val="0"/>
          <c:showCatName val="0"/>
          <c:showSerName val="0"/>
          <c:showPercent val="0"/>
          <c:showBubbleSize val="0"/>
        </c:dLbls>
        <c:gapWidth val="20"/>
        <c:overlap val="23"/>
        <c:axId val="583043336"/>
        <c:axId val="583049240"/>
      </c:barChart>
      <c:catAx>
        <c:axId val="5830433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chemeClr val="tx1"/>
                </a:solidFill>
                <a:latin typeface="Gill Sans Nova Cond Lt" panose="020B0306020104020203" pitchFamily="34" charset="0"/>
                <a:ea typeface="+mn-ea"/>
                <a:cs typeface="+mn-cs"/>
              </a:defRPr>
            </a:pPr>
            <a:endParaRPr lang="lv-LV"/>
          </a:p>
        </c:txPr>
        <c:crossAx val="583049240"/>
        <c:crosses val="autoZero"/>
        <c:auto val="1"/>
        <c:lblAlgn val="ctr"/>
        <c:lblOffset val="100"/>
        <c:noMultiLvlLbl val="0"/>
      </c:catAx>
      <c:valAx>
        <c:axId val="5830492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mn-cs"/>
              </a:defRPr>
            </a:pPr>
            <a:endParaRPr lang="lv-LV"/>
          </a:p>
        </c:txPr>
        <c:crossAx val="583043336"/>
        <c:crosses val="autoZero"/>
        <c:crossBetween val="between"/>
        <c:majorUnit val="10"/>
      </c:valAx>
      <c:spPr>
        <a:noFill/>
        <a:ln>
          <a:noFill/>
        </a:ln>
        <a:effectLst/>
      </c:spPr>
    </c:plotArea>
    <c:legend>
      <c:legendPos val="b"/>
      <c:layout>
        <c:manualLayout>
          <c:xMode val="edge"/>
          <c:yMode val="edge"/>
          <c:x val="0.33317703703703705"/>
          <c:y val="0.11376204523107177"/>
          <c:w val="0.61407481481481474"/>
          <c:h val="0.1252403594722675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Gill Sans Nova Cond Lt" panose="020B0306020104020203" pitchFamily="34" charset="0"/>
        </a:defRPr>
      </a:pPr>
      <a:endParaRPr lang="lv-LV"/>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642830979093784E-2"/>
          <c:y val="2.0897100887345182E-2"/>
          <c:w val="0.88838467645532759"/>
          <c:h val="0.89886135822578628"/>
        </c:manualLayout>
      </c:layout>
      <c:barChart>
        <c:barDir val="col"/>
        <c:grouping val="stacked"/>
        <c:varyColors val="0"/>
        <c:ser>
          <c:idx val="0"/>
          <c:order val="0"/>
          <c:tx>
            <c:strRef>
              <c:f>Sheet1!$A$2</c:f>
              <c:strCache>
                <c:ptCount val="1"/>
                <c:pt idx="0">
                  <c:v>Pasažieri</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25400">
              <a:noFill/>
            </a:ln>
            <a:effectLst/>
          </c:spPr>
          <c:invertIfNegative val="0"/>
          <c:cat>
            <c:strRef>
              <c:f>Sheet1!$B$1:$E$1</c:f>
              <c:strCache>
                <c:ptCount val="4"/>
                <c:pt idx="0">
                  <c:v>Jūras transports</c:v>
                </c:pt>
                <c:pt idx="1">
                  <c:v>Gaisa transports</c:v>
                </c:pt>
                <c:pt idx="2">
                  <c:v>Dzelzceļa transports</c:v>
                </c:pt>
                <c:pt idx="3">
                  <c:v>Autotransports</c:v>
                </c:pt>
              </c:strCache>
            </c:strRef>
          </c:cat>
          <c:val>
            <c:numRef>
              <c:f>Sheet1!$B$2:$E$2</c:f>
              <c:numCache>
                <c:formatCode>General</c:formatCode>
                <c:ptCount val="4"/>
                <c:pt idx="0">
                  <c:v>0</c:v>
                </c:pt>
                <c:pt idx="1">
                  <c:v>467</c:v>
                </c:pt>
                <c:pt idx="2">
                  <c:v>5</c:v>
                </c:pt>
                <c:pt idx="3">
                  <c:v>8</c:v>
                </c:pt>
              </c:numCache>
            </c:numRef>
          </c:val>
          <c:extLst>
            <c:ext xmlns:c16="http://schemas.microsoft.com/office/drawing/2014/chart" uri="{C3380CC4-5D6E-409C-BE32-E72D297353CC}">
              <c16:uniqueId val="{00000000-99EA-415D-8058-337F20E115C5}"/>
            </c:ext>
          </c:extLst>
        </c:ser>
        <c:ser>
          <c:idx val="1"/>
          <c:order val="1"/>
          <c:tx>
            <c:strRef>
              <c:f>Sheet1!$A$3</c:f>
              <c:strCache>
                <c:ptCount val="1"/>
                <c:pt idx="0">
                  <c:v>Kravas</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25400">
              <a:noFill/>
            </a:ln>
            <a:effectLst/>
          </c:spPr>
          <c:invertIfNegative val="0"/>
          <c:cat>
            <c:strRef>
              <c:f>Sheet1!$B$1:$E$1</c:f>
              <c:strCache>
                <c:ptCount val="4"/>
                <c:pt idx="0">
                  <c:v>Jūras transports</c:v>
                </c:pt>
                <c:pt idx="1">
                  <c:v>Gaisa transports</c:v>
                </c:pt>
                <c:pt idx="2">
                  <c:v>Dzelzceļa transports</c:v>
                </c:pt>
                <c:pt idx="3">
                  <c:v>Autotransports</c:v>
                </c:pt>
              </c:strCache>
            </c:strRef>
          </c:cat>
          <c:val>
            <c:numRef>
              <c:f>Sheet1!$B$3:$E$3</c:f>
              <c:numCache>
                <c:formatCode>General</c:formatCode>
                <c:ptCount val="4"/>
                <c:pt idx="0">
                  <c:v>28</c:v>
                </c:pt>
                <c:pt idx="1">
                  <c:v>10</c:v>
                </c:pt>
                <c:pt idx="2">
                  <c:v>285</c:v>
                </c:pt>
                <c:pt idx="3">
                  <c:v>760</c:v>
                </c:pt>
              </c:numCache>
            </c:numRef>
          </c:val>
          <c:extLst>
            <c:ext xmlns:c16="http://schemas.microsoft.com/office/drawing/2014/chart" uri="{C3380CC4-5D6E-409C-BE32-E72D297353CC}">
              <c16:uniqueId val="{00000001-99EA-415D-8058-337F20E115C5}"/>
            </c:ext>
          </c:extLst>
        </c:ser>
        <c:ser>
          <c:idx val="2"/>
          <c:order val="2"/>
          <c:tx>
            <c:strRef>
              <c:f>Sheet1!$A$4</c:f>
              <c:strCache>
                <c:ptCount val="1"/>
                <c:pt idx="0">
                  <c:v>Citi transporta pakalpojumi</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25400">
              <a:noFill/>
            </a:ln>
            <a:effectLst/>
          </c:spPr>
          <c:invertIfNegative val="0"/>
          <c:cat>
            <c:strRef>
              <c:f>Sheet1!$B$1:$E$1</c:f>
              <c:strCache>
                <c:ptCount val="4"/>
                <c:pt idx="0">
                  <c:v>Jūras transports</c:v>
                </c:pt>
                <c:pt idx="1">
                  <c:v>Gaisa transports</c:v>
                </c:pt>
                <c:pt idx="2">
                  <c:v>Dzelzceļa transports</c:v>
                </c:pt>
                <c:pt idx="3">
                  <c:v>Autotransports</c:v>
                </c:pt>
              </c:strCache>
            </c:strRef>
          </c:cat>
          <c:val>
            <c:numRef>
              <c:f>Sheet1!$B$4:$E$4</c:f>
              <c:numCache>
                <c:formatCode>General</c:formatCode>
                <c:ptCount val="4"/>
                <c:pt idx="0">
                  <c:v>367</c:v>
                </c:pt>
                <c:pt idx="1">
                  <c:v>54</c:v>
                </c:pt>
                <c:pt idx="2">
                  <c:v>47</c:v>
                </c:pt>
                <c:pt idx="3">
                  <c:v>22</c:v>
                </c:pt>
              </c:numCache>
            </c:numRef>
          </c:val>
          <c:extLst>
            <c:ext xmlns:c16="http://schemas.microsoft.com/office/drawing/2014/chart" uri="{C3380CC4-5D6E-409C-BE32-E72D297353CC}">
              <c16:uniqueId val="{00000002-99EA-415D-8058-337F20E115C5}"/>
            </c:ext>
          </c:extLst>
        </c:ser>
        <c:dLbls>
          <c:showLegendKey val="0"/>
          <c:showVal val="0"/>
          <c:showCatName val="0"/>
          <c:showSerName val="0"/>
          <c:showPercent val="0"/>
          <c:showBubbleSize val="0"/>
        </c:dLbls>
        <c:gapWidth val="80"/>
        <c:overlap val="100"/>
        <c:axId val="267725568"/>
        <c:axId val="267714200"/>
      </c:barChart>
      <c:catAx>
        <c:axId val="26772556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crossAx val="267714200"/>
        <c:crosses val="autoZero"/>
        <c:auto val="1"/>
        <c:lblAlgn val="ctr"/>
        <c:lblOffset val="100"/>
        <c:noMultiLvlLbl val="0"/>
      </c:catAx>
      <c:valAx>
        <c:axId val="267714200"/>
        <c:scaling>
          <c:orientation val="minMax"/>
          <c:max val="8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crossAx val="267725568"/>
        <c:crosses val="autoZero"/>
        <c:crossBetween val="between"/>
        <c:majorUnit val="200"/>
      </c:valAx>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legendEntry>
      <c:legendEntry>
        <c:idx val="1"/>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legendEntry>
      <c:legendEntry>
        <c:idx val="2"/>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legendEntry>
      <c:layout>
        <c:manualLayout>
          <c:xMode val="edge"/>
          <c:yMode val="edge"/>
          <c:x val="0.10497112926158565"/>
          <c:y val="3.7759722222222222E-2"/>
          <c:w val="0.39574186996811128"/>
          <c:h val="0.2886398148148148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legend>
    <c:plotVisOnly val="1"/>
    <c:dispBlanksAs val="zero"/>
    <c:showDLblsOverMax val="0"/>
  </c:chart>
  <c:spPr>
    <a:noFill/>
    <a:ln>
      <a:noFill/>
    </a:ln>
    <a:effectLst/>
  </c:spPr>
  <c:txPr>
    <a:bodyPr/>
    <a:lstStyle/>
    <a:p>
      <a:pPr>
        <a:defRPr sz="1400">
          <a:solidFill>
            <a:schemeClr val="tx1"/>
          </a:solidFill>
          <a:latin typeface="Gill Sans Nova Cond Lt" panose="020B0306020104020203" pitchFamily="34" charset="0"/>
          <a:cs typeface="Arial" panose="020B0604020202020204" pitchFamily="34" charset="0"/>
        </a:defRPr>
      </a:pPr>
      <a:endParaRPr lang="lv-LV"/>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7646717244654E-2"/>
          <c:y val="4.4057617797775277E-2"/>
          <c:w val="0.9310540474739486"/>
          <c:h val="0.73773592987400916"/>
        </c:manualLayout>
      </c:layout>
      <c:lineChart>
        <c:grouping val="standard"/>
        <c:varyColors val="0"/>
        <c:ser>
          <c:idx val="1"/>
          <c:order val="0"/>
          <c:spPr>
            <a:ln w="34925"/>
          </c:spPr>
          <c:marker>
            <c:symbol val="none"/>
          </c:marker>
          <c:dPt>
            <c:idx val="3"/>
            <c:bubble3D val="0"/>
            <c:extLst>
              <c:ext xmlns:c16="http://schemas.microsoft.com/office/drawing/2014/chart" uri="{C3380CC4-5D6E-409C-BE32-E72D297353CC}">
                <c16:uniqueId val="{00000000-186C-4107-9EA4-261327249459}"/>
              </c:ext>
            </c:extLst>
          </c:dPt>
          <c:dPt>
            <c:idx val="8"/>
            <c:bubble3D val="0"/>
            <c:extLst>
              <c:ext xmlns:c16="http://schemas.microsoft.com/office/drawing/2014/chart" uri="{C3380CC4-5D6E-409C-BE32-E72D297353CC}">
                <c16:uniqueId val="{00000004-75D3-4A44-9700-E928315A58EA}"/>
              </c:ext>
            </c:extLst>
          </c:dPt>
          <c:dPt>
            <c:idx val="9"/>
            <c:bubble3D val="0"/>
            <c:extLst>
              <c:ext xmlns:c16="http://schemas.microsoft.com/office/drawing/2014/chart" uri="{C3380CC4-5D6E-409C-BE32-E72D297353CC}">
                <c16:uniqueId val="{00000002-186C-4107-9EA4-261327249459}"/>
              </c:ext>
            </c:extLst>
          </c:dPt>
          <c:dPt>
            <c:idx val="10"/>
            <c:bubble3D val="0"/>
            <c:extLst>
              <c:ext xmlns:c16="http://schemas.microsoft.com/office/drawing/2014/chart" uri="{C3380CC4-5D6E-409C-BE32-E72D297353CC}">
                <c16:uniqueId val="{00000003-186C-4107-9EA4-261327249459}"/>
              </c:ext>
            </c:extLst>
          </c:dPt>
          <c:dPt>
            <c:idx val="12"/>
            <c:bubble3D val="0"/>
            <c:extLst>
              <c:ext xmlns:c16="http://schemas.microsoft.com/office/drawing/2014/chart" uri="{C3380CC4-5D6E-409C-BE32-E72D297353CC}">
                <c16:uniqueId val="{00000004-186C-4107-9EA4-261327249459}"/>
              </c:ext>
            </c:extLst>
          </c:dPt>
          <c:dPt>
            <c:idx val="13"/>
            <c:bubble3D val="0"/>
            <c:extLst>
              <c:ext xmlns:c16="http://schemas.microsoft.com/office/drawing/2014/chart" uri="{C3380CC4-5D6E-409C-BE32-E72D297353CC}">
                <c16:uniqueId val="{00000005-75D3-4A44-9700-E928315A58EA}"/>
              </c:ext>
            </c:extLst>
          </c:dPt>
          <c:dPt>
            <c:idx val="14"/>
            <c:bubble3D val="0"/>
            <c:extLst>
              <c:ext xmlns:c16="http://schemas.microsoft.com/office/drawing/2014/chart" uri="{C3380CC4-5D6E-409C-BE32-E72D297353CC}">
                <c16:uniqueId val="{00000006-186C-4107-9EA4-261327249459}"/>
              </c:ext>
            </c:extLst>
          </c:dPt>
          <c:dPt>
            <c:idx val="15"/>
            <c:bubble3D val="0"/>
            <c:extLst>
              <c:ext xmlns:c16="http://schemas.microsoft.com/office/drawing/2014/chart" uri="{C3380CC4-5D6E-409C-BE32-E72D297353CC}">
                <c16:uniqueId val="{00000007-186C-4107-9EA4-261327249459}"/>
              </c:ext>
            </c:extLst>
          </c:dPt>
          <c:dPt>
            <c:idx val="16"/>
            <c:bubble3D val="0"/>
            <c:extLst>
              <c:ext xmlns:c16="http://schemas.microsoft.com/office/drawing/2014/chart" uri="{C3380CC4-5D6E-409C-BE32-E72D297353CC}">
                <c16:uniqueId val="{00000008-186C-4107-9EA4-261327249459}"/>
              </c:ext>
            </c:extLst>
          </c:dPt>
          <c:dPt>
            <c:idx val="17"/>
            <c:bubble3D val="0"/>
            <c:extLst>
              <c:ext xmlns:c16="http://schemas.microsoft.com/office/drawing/2014/chart" uri="{C3380CC4-5D6E-409C-BE32-E72D297353CC}">
                <c16:uniqueId val="{00000009-186C-4107-9EA4-261327249459}"/>
              </c:ext>
            </c:extLst>
          </c:dPt>
          <c:dLbls>
            <c:dLbl>
              <c:idx val="18"/>
              <c:layout>
                <c:manualLayout>
                  <c:x val="0"/>
                  <c:y val="-8.3689531606919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D3-4A44-9700-E928315A58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Sheet1!$A$3:$A$31</c:f>
              <c:numCache>
                <c:formatCode>General</c:formatCode>
                <c:ptCount val="19"/>
                <c:pt idx="0">
                  <c:v>2000</c:v>
                </c:pt>
                <c:pt idx="2">
                  <c:v>2002</c:v>
                </c:pt>
                <c:pt idx="4">
                  <c:v>2004</c:v>
                </c:pt>
                <c:pt idx="6">
                  <c:v>2006</c:v>
                </c:pt>
                <c:pt idx="8">
                  <c:v>2008</c:v>
                </c:pt>
                <c:pt idx="10">
                  <c:v>2010</c:v>
                </c:pt>
                <c:pt idx="12">
                  <c:v>2012</c:v>
                </c:pt>
                <c:pt idx="14">
                  <c:v>2014</c:v>
                </c:pt>
                <c:pt idx="16">
                  <c:v>2016</c:v>
                </c:pt>
                <c:pt idx="18">
                  <c:v>2018</c:v>
                </c:pt>
              </c:numCache>
            </c:numRef>
          </c:cat>
          <c:val>
            <c:numRef>
              <c:f>Sheet1!$B$3:$B$31</c:f>
              <c:numCache>
                <c:formatCode>0.0</c:formatCode>
                <c:ptCount val="19"/>
                <c:pt idx="0">
                  <c:v>36.412999999999997</c:v>
                </c:pt>
                <c:pt idx="1">
                  <c:v>37.884</c:v>
                </c:pt>
                <c:pt idx="2">
                  <c:v>40.1</c:v>
                </c:pt>
                <c:pt idx="3">
                  <c:v>48.354999999999997</c:v>
                </c:pt>
                <c:pt idx="4">
                  <c:v>51.058</c:v>
                </c:pt>
                <c:pt idx="5">
                  <c:v>54.860999999999997</c:v>
                </c:pt>
                <c:pt idx="6">
                  <c:v>48.731000000000002</c:v>
                </c:pt>
                <c:pt idx="7">
                  <c:v>52.164000000000001</c:v>
                </c:pt>
                <c:pt idx="8">
                  <c:v>56.061</c:v>
                </c:pt>
                <c:pt idx="9">
                  <c:v>53.679000000000002</c:v>
                </c:pt>
                <c:pt idx="10">
                  <c:v>49.164000000000001</c:v>
                </c:pt>
                <c:pt idx="11">
                  <c:v>59.384999999999998</c:v>
                </c:pt>
                <c:pt idx="12">
                  <c:v>60.600999999999999</c:v>
                </c:pt>
                <c:pt idx="13">
                  <c:v>55.831000000000003</c:v>
                </c:pt>
                <c:pt idx="14">
                  <c:v>57.039000000000001</c:v>
                </c:pt>
                <c:pt idx="15">
                  <c:v>55.645000000000003</c:v>
                </c:pt>
                <c:pt idx="16">
                  <c:v>47.8</c:v>
                </c:pt>
                <c:pt idx="17">
                  <c:v>43.8</c:v>
                </c:pt>
                <c:pt idx="18">
                  <c:v>49.26</c:v>
                </c:pt>
              </c:numCache>
            </c:numRef>
          </c:val>
          <c:smooth val="0"/>
          <c:extLst>
            <c:ext xmlns:c16="http://schemas.microsoft.com/office/drawing/2014/chart" uri="{C3380CC4-5D6E-409C-BE32-E72D297353CC}">
              <c16:uniqueId val="{0000001E-75D3-4A44-9700-E928315A58EA}"/>
            </c:ext>
          </c:extLst>
        </c:ser>
        <c:dLbls>
          <c:showLegendKey val="0"/>
          <c:showVal val="0"/>
          <c:showCatName val="0"/>
          <c:showSerName val="0"/>
          <c:showPercent val="0"/>
          <c:showBubbleSize val="0"/>
        </c:dLbls>
        <c:smooth val="0"/>
        <c:axId val="144642048"/>
        <c:axId val="144643584"/>
      </c:lineChart>
      <c:catAx>
        <c:axId val="144642048"/>
        <c:scaling>
          <c:orientation val="minMax"/>
        </c:scaling>
        <c:delete val="0"/>
        <c:axPos val="b"/>
        <c:numFmt formatCode="General" sourceLinked="0"/>
        <c:majorTickMark val="none"/>
        <c:minorTickMark val="none"/>
        <c:tickLblPos val="low"/>
        <c:txPr>
          <a:bodyPr rot="0" vert="horz"/>
          <a:lstStyle/>
          <a:p>
            <a:pPr>
              <a:defRPr/>
            </a:pPr>
            <a:endParaRPr lang="lv-LV"/>
          </a:p>
        </c:txPr>
        <c:crossAx val="144643584"/>
        <c:crosses val="autoZero"/>
        <c:auto val="1"/>
        <c:lblAlgn val="ctr"/>
        <c:lblOffset val="100"/>
        <c:tickLblSkip val="1"/>
        <c:noMultiLvlLbl val="0"/>
      </c:catAx>
      <c:valAx>
        <c:axId val="144643584"/>
        <c:scaling>
          <c:orientation val="minMax"/>
          <c:min val="0"/>
        </c:scaling>
        <c:delete val="0"/>
        <c:axPos val="l"/>
        <c:numFmt formatCode="0" sourceLinked="0"/>
        <c:majorTickMark val="out"/>
        <c:minorTickMark val="none"/>
        <c:tickLblPos val="nextTo"/>
        <c:spPr>
          <a:ln>
            <a:noFill/>
          </a:ln>
        </c:spPr>
        <c:crossAx val="144642048"/>
        <c:crosses val="autoZero"/>
        <c:crossBetween val="between"/>
        <c:majorUnit val="30"/>
      </c:valAx>
    </c:plotArea>
    <c:plotVisOnly val="1"/>
    <c:dispBlanksAs val="gap"/>
    <c:showDLblsOverMax val="0"/>
  </c:chart>
  <c:spPr>
    <a:ln>
      <a:noFill/>
    </a:ln>
  </c:spPr>
  <c:txPr>
    <a:bodyPr/>
    <a:lstStyle/>
    <a:p>
      <a:pPr>
        <a:defRPr sz="1400">
          <a:latin typeface="Gill Sans Nova Cond Lt" panose="020B0306020104020203" pitchFamily="34" charset="0"/>
        </a:defRPr>
      </a:pPr>
      <a:endParaRPr lang="lv-LV"/>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7646717244654E-2"/>
          <c:y val="4.4057617797775277E-2"/>
          <c:w val="0.9310540474739486"/>
          <c:h val="0.73773592987400916"/>
        </c:manualLayout>
      </c:layout>
      <c:lineChart>
        <c:grouping val="standard"/>
        <c:varyColors val="0"/>
        <c:ser>
          <c:idx val="1"/>
          <c:order val="0"/>
          <c:spPr>
            <a:ln w="34925">
              <a:solidFill>
                <a:schemeClr val="accent1"/>
              </a:solidFill>
            </a:ln>
          </c:spPr>
          <c:marker>
            <c:symbol val="none"/>
          </c:marker>
          <c:dPt>
            <c:idx val="3"/>
            <c:bubble3D val="0"/>
            <c:extLst>
              <c:ext xmlns:c16="http://schemas.microsoft.com/office/drawing/2014/chart" uri="{C3380CC4-5D6E-409C-BE32-E72D297353CC}">
                <c16:uniqueId val="{00000000-D32F-4F2B-8E8C-E61004D3CE35}"/>
              </c:ext>
            </c:extLst>
          </c:dPt>
          <c:dPt>
            <c:idx val="8"/>
            <c:bubble3D val="0"/>
            <c:extLst>
              <c:ext xmlns:c16="http://schemas.microsoft.com/office/drawing/2014/chart" uri="{C3380CC4-5D6E-409C-BE32-E72D297353CC}">
                <c16:uniqueId val="{00000004-75D3-4A44-9700-E928315A58EA}"/>
              </c:ext>
            </c:extLst>
          </c:dPt>
          <c:dPt>
            <c:idx val="9"/>
            <c:bubble3D val="0"/>
            <c:extLst>
              <c:ext xmlns:c16="http://schemas.microsoft.com/office/drawing/2014/chart" uri="{C3380CC4-5D6E-409C-BE32-E72D297353CC}">
                <c16:uniqueId val="{00000002-D32F-4F2B-8E8C-E61004D3CE35}"/>
              </c:ext>
            </c:extLst>
          </c:dPt>
          <c:dPt>
            <c:idx val="10"/>
            <c:bubble3D val="0"/>
            <c:extLst>
              <c:ext xmlns:c16="http://schemas.microsoft.com/office/drawing/2014/chart" uri="{C3380CC4-5D6E-409C-BE32-E72D297353CC}">
                <c16:uniqueId val="{00000003-D32F-4F2B-8E8C-E61004D3CE35}"/>
              </c:ext>
            </c:extLst>
          </c:dPt>
          <c:dPt>
            <c:idx val="12"/>
            <c:bubble3D val="0"/>
            <c:extLst>
              <c:ext xmlns:c16="http://schemas.microsoft.com/office/drawing/2014/chart" uri="{C3380CC4-5D6E-409C-BE32-E72D297353CC}">
                <c16:uniqueId val="{00000004-D32F-4F2B-8E8C-E61004D3CE35}"/>
              </c:ext>
            </c:extLst>
          </c:dPt>
          <c:dPt>
            <c:idx val="13"/>
            <c:bubble3D val="0"/>
            <c:extLst>
              <c:ext xmlns:c16="http://schemas.microsoft.com/office/drawing/2014/chart" uri="{C3380CC4-5D6E-409C-BE32-E72D297353CC}">
                <c16:uniqueId val="{00000005-75D3-4A44-9700-E928315A58EA}"/>
              </c:ext>
            </c:extLst>
          </c:dPt>
          <c:dPt>
            <c:idx val="14"/>
            <c:bubble3D val="0"/>
            <c:extLst>
              <c:ext xmlns:c16="http://schemas.microsoft.com/office/drawing/2014/chart" uri="{C3380CC4-5D6E-409C-BE32-E72D297353CC}">
                <c16:uniqueId val="{00000006-D32F-4F2B-8E8C-E61004D3CE35}"/>
              </c:ext>
            </c:extLst>
          </c:dPt>
          <c:dPt>
            <c:idx val="15"/>
            <c:bubble3D val="0"/>
            <c:extLst>
              <c:ext xmlns:c16="http://schemas.microsoft.com/office/drawing/2014/chart" uri="{C3380CC4-5D6E-409C-BE32-E72D297353CC}">
                <c16:uniqueId val="{00000007-D32F-4F2B-8E8C-E61004D3CE35}"/>
              </c:ext>
            </c:extLst>
          </c:dPt>
          <c:dPt>
            <c:idx val="16"/>
            <c:bubble3D val="0"/>
            <c:extLst>
              <c:ext xmlns:c16="http://schemas.microsoft.com/office/drawing/2014/chart" uri="{C3380CC4-5D6E-409C-BE32-E72D297353CC}">
                <c16:uniqueId val="{00000008-D32F-4F2B-8E8C-E61004D3CE35}"/>
              </c:ext>
            </c:extLst>
          </c:dPt>
          <c:dPt>
            <c:idx val="17"/>
            <c:bubble3D val="0"/>
            <c:extLst>
              <c:ext xmlns:c16="http://schemas.microsoft.com/office/drawing/2014/chart" uri="{C3380CC4-5D6E-409C-BE32-E72D297353CC}">
                <c16:uniqueId val="{00000009-D32F-4F2B-8E8C-E61004D3CE35}"/>
              </c:ext>
            </c:extLst>
          </c:dPt>
          <c:dLbls>
            <c:dLbl>
              <c:idx val="18"/>
              <c:layout>
                <c:manualLayout>
                  <c:x val="0"/>
                  <c:y val="-8.3689531606919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D3-4A44-9700-E928315A58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Sheet1!$A$3:$A$21</c:f>
              <c:numCache>
                <c:formatCode>General</c:formatCode>
                <c:ptCount val="19"/>
                <c:pt idx="0">
                  <c:v>2000</c:v>
                </c:pt>
                <c:pt idx="2">
                  <c:v>2002</c:v>
                </c:pt>
                <c:pt idx="4">
                  <c:v>2004</c:v>
                </c:pt>
                <c:pt idx="6">
                  <c:v>2006</c:v>
                </c:pt>
                <c:pt idx="8">
                  <c:v>2008</c:v>
                </c:pt>
                <c:pt idx="10">
                  <c:v>2010</c:v>
                </c:pt>
                <c:pt idx="12">
                  <c:v>2012</c:v>
                </c:pt>
                <c:pt idx="14">
                  <c:v>2014</c:v>
                </c:pt>
                <c:pt idx="16">
                  <c:v>2016</c:v>
                </c:pt>
                <c:pt idx="18">
                  <c:v>2018</c:v>
                </c:pt>
              </c:numCache>
            </c:numRef>
          </c:cat>
          <c:val>
            <c:numRef>
              <c:f>Sheet1!$B$3:$B$21</c:f>
              <c:numCache>
                <c:formatCode>General</c:formatCode>
                <c:ptCount val="19"/>
                <c:pt idx="0">
                  <c:v>94</c:v>
                </c:pt>
                <c:pt idx="1">
                  <c:v>113</c:v>
                </c:pt>
                <c:pt idx="2">
                  <c:v>126</c:v>
                </c:pt>
                <c:pt idx="3">
                  <c:v>156</c:v>
                </c:pt>
                <c:pt idx="4">
                  <c:v>150</c:v>
                </c:pt>
                <c:pt idx="5">
                  <c:v>191</c:v>
                </c:pt>
                <c:pt idx="6">
                  <c:v>208</c:v>
                </c:pt>
                <c:pt idx="7">
                  <c:v>287</c:v>
                </c:pt>
                <c:pt idx="8">
                  <c:v>355</c:v>
                </c:pt>
                <c:pt idx="9">
                  <c:v>347</c:v>
                </c:pt>
                <c:pt idx="10">
                  <c:v>324</c:v>
                </c:pt>
                <c:pt idx="11">
                  <c:v>430</c:v>
                </c:pt>
                <c:pt idx="12">
                  <c:v>466</c:v>
                </c:pt>
                <c:pt idx="13">
                  <c:v>417</c:v>
                </c:pt>
                <c:pt idx="14">
                  <c:v>415</c:v>
                </c:pt>
                <c:pt idx="15">
                  <c:v>388</c:v>
                </c:pt>
                <c:pt idx="16">
                  <c:v>316</c:v>
                </c:pt>
                <c:pt idx="17">
                  <c:v>291</c:v>
                </c:pt>
                <c:pt idx="18">
                  <c:v>336</c:v>
                </c:pt>
              </c:numCache>
            </c:numRef>
          </c:val>
          <c:smooth val="0"/>
          <c:extLst>
            <c:ext xmlns:c16="http://schemas.microsoft.com/office/drawing/2014/chart" uri="{C3380CC4-5D6E-409C-BE32-E72D297353CC}">
              <c16:uniqueId val="{0000001E-75D3-4A44-9700-E928315A58EA}"/>
            </c:ext>
          </c:extLst>
        </c:ser>
        <c:dLbls>
          <c:showLegendKey val="0"/>
          <c:showVal val="0"/>
          <c:showCatName val="0"/>
          <c:showSerName val="0"/>
          <c:showPercent val="0"/>
          <c:showBubbleSize val="0"/>
        </c:dLbls>
        <c:smooth val="0"/>
        <c:axId val="144642048"/>
        <c:axId val="144643584"/>
      </c:lineChart>
      <c:catAx>
        <c:axId val="144642048"/>
        <c:scaling>
          <c:orientation val="minMax"/>
        </c:scaling>
        <c:delete val="0"/>
        <c:axPos val="b"/>
        <c:numFmt formatCode="General" sourceLinked="0"/>
        <c:majorTickMark val="none"/>
        <c:minorTickMark val="none"/>
        <c:tickLblPos val="low"/>
        <c:txPr>
          <a:bodyPr rot="0" vert="horz"/>
          <a:lstStyle/>
          <a:p>
            <a:pPr>
              <a:defRPr/>
            </a:pPr>
            <a:endParaRPr lang="lv-LV"/>
          </a:p>
        </c:txPr>
        <c:crossAx val="144643584"/>
        <c:crosses val="autoZero"/>
        <c:auto val="1"/>
        <c:lblAlgn val="ctr"/>
        <c:lblOffset val="100"/>
        <c:tickLblSkip val="1"/>
        <c:noMultiLvlLbl val="0"/>
      </c:catAx>
      <c:valAx>
        <c:axId val="144643584"/>
        <c:scaling>
          <c:orientation val="minMax"/>
          <c:max val="480"/>
          <c:min val="0"/>
        </c:scaling>
        <c:delete val="0"/>
        <c:axPos val="l"/>
        <c:numFmt formatCode="0" sourceLinked="0"/>
        <c:majorTickMark val="out"/>
        <c:minorTickMark val="none"/>
        <c:tickLblPos val="nextTo"/>
        <c:spPr>
          <a:ln>
            <a:noFill/>
          </a:ln>
        </c:spPr>
        <c:crossAx val="144642048"/>
        <c:crosses val="autoZero"/>
        <c:crossBetween val="between"/>
        <c:majorUnit val="160"/>
      </c:valAx>
    </c:plotArea>
    <c:plotVisOnly val="1"/>
    <c:dispBlanksAs val="gap"/>
    <c:showDLblsOverMax val="0"/>
  </c:chart>
  <c:spPr>
    <a:ln>
      <a:noFill/>
    </a:ln>
  </c:spPr>
  <c:txPr>
    <a:bodyPr/>
    <a:lstStyle/>
    <a:p>
      <a:pPr>
        <a:defRPr sz="1400">
          <a:latin typeface="Gill Sans Nova Cond Lt" panose="020B0306020104020203" pitchFamily="34" charset="0"/>
        </a:defRPr>
      </a:pPr>
      <a:endParaRPr lang="lv-LV"/>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7646717244654E-2"/>
          <c:y val="4.4057617797775277E-2"/>
          <c:w val="0.9310540474739486"/>
          <c:h val="0.73773592987400916"/>
        </c:manualLayout>
      </c:layout>
      <c:lineChart>
        <c:grouping val="standard"/>
        <c:varyColors val="0"/>
        <c:ser>
          <c:idx val="1"/>
          <c:order val="0"/>
          <c:spPr>
            <a:ln w="34925"/>
          </c:spPr>
          <c:marker>
            <c:symbol val="none"/>
          </c:marker>
          <c:dPt>
            <c:idx val="3"/>
            <c:bubble3D val="0"/>
            <c:extLst>
              <c:ext xmlns:c16="http://schemas.microsoft.com/office/drawing/2014/chart" uri="{C3380CC4-5D6E-409C-BE32-E72D297353CC}">
                <c16:uniqueId val="{00000000-37E5-4F5E-A9FB-DD9B8882701B}"/>
              </c:ext>
            </c:extLst>
          </c:dPt>
          <c:dPt>
            <c:idx val="8"/>
            <c:bubble3D val="0"/>
            <c:extLst>
              <c:ext xmlns:c16="http://schemas.microsoft.com/office/drawing/2014/chart" uri="{C3380CC4-5D6E-409C-BE32-E72D297353CC}">
                <c16:uniqueId val="{00000004-75D3-4A44-9700-E928315A58EA}"/>
              </c:ext>
            </c:extLst>
          </c:dPt>
          <c:dPt>
            <c:idx val="9"/>
            <c:bubble3D val="0"/>
            <c:extLst>
              <c:ext xmlns:c16="http://schemas.microsoft.com/office/drawing/2014/chart" uri="{C3380CC4-5D6E-409C-BE32-E72D297353CC}">
                <c16:uniqueId val="{00000002-37E5-4F5E-A9FB-DD9B8882701B}"/>
              </c:ext>
            </c:extLst>
          </c:dPt>
          <c:dPt>
            <c:idx val="10"/>
            <c:bubble3D val="0"/>
            <c:extLst>
              <c:ext xmlns:c16="http://schemas.microsoft.com/office/drawing/2014/chart" uri="{C3380CC4-5D6E-409C-BE32-E72D297353CC}">
                <c16:uniqueId val="{00000003-37E5-4F5E-A9FB-DD9B8882701B}"/>
              </c:ext>
            </c:extLst>
          </c:dPt>
          <c:dPt>
            <c:idx val="12"/>
            <c:bubble3D val="0"/>
            <c:extLst>
              <c:ext xmlns:c16="http://schemas.microsoft.com/office/drawing/2014/chart" uri="{C3380CC4-5D6E-409C-BE32-E72D297353CC}">
                <c16:uniqueId val="{00000004-37E5-4F5E-A9FB-DD9B8882701B}"/>
              </c:ext>
            </c:extLst>
          </c:dPt>
          <c:dPt>
            <c:idx val="13"/>
            <c:bubble3D val="0"/>
            <c:extLst>
              <c:ext xmlns:c16="http://schemas.microsoft.com/office/drawing/2014/chart" uri="{C3380CC4-5D6E-409C-BE32-E72D297353CC}">
                <c16:uniqueId val="{00000005-75D3-4A44-9700-E928315A58EA}"/>
              </c:ext>
            </c:extLst>
          </c:dPt>
          <c:dPt>
            <c:idx val="14"/>
            <c:bubble3D val="0"/>
            <c:extLst>
              <c:ext xmlns:c16="http://schemas.microsoft.com/office/drawing/2014/chart" uri="{C3380CC4-5D6E-409C-BE32-E72D297353CC}">
                <c16:uniqueId val="{00000006-37E5-4F5E-A9FB-DD9B8882701B}"/>
              </c:ext>
            </c:extLst>
          </c:dPt>
          <c:dPt>
            <c:idx val="15"/>
            <c:bubble3D val="0"/>
            <c:extLst>
              <c:ext xmlns:c16="http://schemas.microsoft.com/office/drawing/2014/chart" uri="{C3380CC4-5D6E-409C-BE32-E72D297353CC}">
                <c16:uniqueId val="{00000007-37E5-4F5E-A9FB-DD9B8882701B}"/>
              </c:ext>
            </c:extLst>
          </c:dPt>
          <c:dPt>
            <c:idx val="16"/>
            <c:bubble3D val="0"/>
            <c:extLst>
              <c:ext xmlns:c16="http://schemas.microsoft.com/office/drawing/2014/chart" uri="{C3380CC4-5D6E-409C-BE32-E72D297353CC}">
                <c16:uniqueId val="{00000008-37E5-4F5E-A9FB-DD9B8882701B}"/>
              </c:ext>
            </c:extLst>
          </c:dPt>
          <c:dPt>
            <c:idx val="17"/>
            <c:bubble3D val="0"/>
            <c:extLst>
              <c:ext xmlns:c16="http://schemas.microsoft.com/office/drawing/2014/chart" uri="{C3380CC4-5D6E-409C-BE32-E72D297353CC}">
                <c16:uniqueId val="{00000009-37E5-4F5E-A9FB-DD9B8882701B}"/>
              </c:ext>
            </c:extLst>
          </c:dPt>
          <c:dLbls>
            <c:dLbl>
              <c:idx val="18"/>
              <c:layout>
                <c:manualLayout>
                  <c:x val="0"/>
                  <c:y val="-8.3689531606919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D3-4A44-9700-E928315A58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Sheet1!$A$3:$A$31</c:f>
              <c:numCache>
                <c:formatCode>General</c:formatCode>
                <c:ptCount val="19"/>
                <c:pt idx="0">
                  <c:v>2000</c:v>
                </c:pt>
                <c:pt idx="2">
                  <c:v>2002</c:v>
                </c:pt>
                <c:pt idx="4">
                  <c:v>2004</c:v>
                </c:pt>
                <c:pt idx="6">
                  <c:v>2006</c:v>
                </c:pt>
                <c:pt idx="8">
                  <c:v>2008</c:v>
                </c:pt>
                <c:pt idx="10">
                  <c:v>2010</c:v>
                </c:pt>
                <c:pt idx="12">
                  <c:v>2012</c:v>
                </c:pt>
                <c:pt idx="14">
                  <c:v>2014</c:v>
                </c:pt>
                <c:pt idx="16">
                  <c:v>2016</c:v>
                </c:pt>
                <c:pt idx="18">
                  <c:v>2018</c:v>
                </c:pt>
              </c:numCache>
            </c:numRef>
          </c:cat>
          <c:val>
            <c:numRef>
              <c:f>Sheet1!$B$3:$B$31</c:f>
              <c:numCache>
                <c:formatCode>0.0</c:formatCode>
                <c:ptCount val="19"/>
                <c:pt idx="0">
                  <c:v>51.843000000000004</c:v>
                </c:pt>
                <c:pt idx="1">
                  <c:v>56.917999999999999</c:v>
                </c:pt>
                <c:pt idx="2">
                  <c:v>52.155000000000001</c:v>
                </c:pt>
                <c:pt idx="3">
                  <c:v>54.755000000000003</c:v>
                </c:pt>
                <c:pt idx="4">
                  <c:v>57.4</c:v>
                </c:pt>
                <c:pt idx="5">
                  <c:v>60.042000000000002</c:v>
                </c:pt>
                <c:pt idx="6">
                  <c:v>59.497</c:v>
                </c:pt>
                <c:pt idx="7">
                  <c:v>62.433999999999997</c:v>
                </c:pt>
                <c:pt idx="8">
                  <c:v>63.649000000000001</c:v>
                </c:pt>
                <c:pt idx="9">
                  <c:v>61.98</c:v>
                </c:pt>
                <c:pt idx="10">
                  <c:v>61.16</c:v>
                </c:pt>
                <c:pt idx="11">
                  <c:v>68.820999999999998</c:v>
                </c:pt>
                <c:pt idx="12">
                  <c:v>75.192999999999998</c:v>
                </c:pt>
                <c:pt idx="13">
                  <c:v>70.48</c:v>
                </c:pt>
                <c:pt idx="14">
                  <c:v>74.176000000000002</c:v>
                </c:pt>
                <c:pt idx="15">
                  <c:v>69.569000000000003</c:v>
                </c:pt>
                <c:pt idx="16">
                  <c:v>63.116</c:v>
                </c:pt>
                <c:pt idx="17">
                  <c:v>61.877000000000002</c:v>
                </c:pt>
                <c:pt idx="18">
                  <c:v>66.174999999999997</c:v>
                </c:pt>
              </c:numCache>
            </c:numRef>
          </c:val>
          <c:smooth val="0"/>
          <c:extLst>
            <c:ext xmlns:c16="http://schemas.microsoft.com/office/drawing/2014/chart" uri="{C3380CC4-5D6E-409C-BE32-E72D297353CC}">
              <c16:uniqueId val="{0000001E-75D3-4A44-9700-E928315A58EA}"/>
            </c:ext>
          </c:extLst>
        </c:ser>
        <c:dLbls>
          <c:showLegendKey val="0"/>
          <c:showVal val="0"/>
          <c:showCatName val="0"/>
          <c:showSerName val="0"/>
          <c:showPercent val="0"/>
          <c:showBubbleSize val="0"/>
        </c:dLbls>
        <c:smooth val="0"/>
        <c:axId val="144642048"/>
        <c:axId val="144643584"/>
      </c:lineChart>
      <c:catAx>
        <c:axId val="144642048"/>
        <c:scaling>
          <c:orientation val="minMax"/>
        </c:scaling>
        <c:delete val="0"/>
        <c:axPos val="b"/>
        <c:numFmt formatCode="General" sourceLinked="0"/>
        <c:majorTickMark val="none"/>
        <c:minorTickMark val="none"/>
        <c:tickLblPos val="low"/>
        <c:txPr>
          <a:bodyPr rot="0" vert="horz"/>
          <a:lstStyle/>
          <a:p>
            <a:pPr>
              <a:defRPr/>
            </a:pPr>
            <a:endParaRPr lang="lv-LV"/>
          </a:p>
        </c:txPr>
        <c:crossAx val="144643584"/>
        <c:crosses val="autoZero"/>
        <c:auto val="1"/>
        <c:lblAlgn val="ctr"/>
        <c:lblOffset val="100"/>
        <c:tickLblSkip val="1"/>
        <c:noMultiLvlLbl val="0"/>
      </c:catAx>
      <c:valAx>
        <c:axId val="144643584"/>
        <c:scaling>
          <c:orientation val="minMax"/>
          <c:min val="0"/>
        </c:scaling>
        <c:delete val="0"/>
        <c:axPos val="l"/>
        <c:numFmt formatCode="0" sourceLinked="0"/>
        <c:majorTickMark val="out"/>
        <c:minorTickMark val="none"/>
        <c:tickLblPos val="nextTo"/>
        <c:spPr>
          <a:ln>
            <a:noFill/>
          </a:ln>
        </c:spPr>
        <c:crossAx val="144642048"/>
        <c:crosses val="autoZero"/>
        <c:crossBetween val="between"/>
        <c:majorUnit val="30"/>
      </c:valAx>
    </c:plotArea>
    <c:plotVisOnly val="1"/>
    <c:dispBlanksAs val="gap"/>
    <c:showDLblsOverMax val="0"/>
  </c:chart>
  <c:spPr>
    <a:ln>
      <a:noFill/>
    </a:ln>
  </c:spPr>
  <c:txPr>
    <a:bodyPr/>
    <a:lstStyle/>
    <a:p>
      <a:pPr>
        <a:defRPr sz="1400">
          <a:latin typeface="Gill Sans Nova Cond Lt" panose="020B0306020104020203" pitchFamily="34" charset="0"/>
        </a:defRPr>
      </a:pPr>
      <a:endParaRPr lang="lv-LV"/>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84722222222221"/>
          <c:y val="3.617453703703704E-2"/>
          <c:w val="0.79471626984126986"/>
          <c:h val="0.8707583333333333"/>
        </c:manualLayout>
      </c:layout>
      <c:barChart>
        <c:barDir val="col"/>
        <c:grouping val="percentStacked"/>
        <c:varyColors val="0"/>
        <c:ser>
          <c:idx val="0"/>
          <c:order val="0"/>
          <c:tx>
            <c:strRef>
              <c:f>Sheet1!$A$2</c:f>
              <c:strCache>
                <c:ptCount val="1"/>
                <c:pt idx="0">
                  <c:v>Krievijas ostas</c:v>
                </c:pt>
              </c:strCache>
            </c:strRef>
          </c:tx>
          <c:spPr>
            <a:solidFill>
              <a:schemeClr val="accent1"/>
            </a:solidFill>
            <a:ln w="19050">
              <a:noFill/>
            </a:ln>
            <a:effectLst/>
          </c:spPr>
          <c:invertIfNegative val="0"/>
          <c:cat>
            <c:strRef>
              <c:f>Sheet1!$B$1:$C$1</c:f>
              <c:strCache>
                <c:ptCount val="2"/>
                <c:pt idx="0">
                  <c:v>2010</c:v>
                </c:pt>
                <c:pt idx="1">
                  <c:v>2018</c:v>
                </c:pt>
              </c:strCache>
            </c:strRef>
          </c:cat>
          <c:val>
            <c:numRef>
              <c:f>Sheet1!$B$2:$C$2</c:f>
              <c:numCache>
                <c:formatCode>0</c:formatCode>
                <c:ptCount val="2"/>
                <c:pt idx="0">
                  <c:v>177.1</c:v>
                </c:pt>
                <c:pt idx="1">
                  <c:v>246.3115</c:v>
                </c:pt>
              </c:numCache>
            </c:numRef>
          </c:val>
          <c:extLst>
            <c:ext xmlns:c16="http://schemas.microsoft.com/office/drawing/2014/chart" uri="{C3380CC4-5D6E-409C-BE32-E72D297353CC}">
              <c16:uniqueId val="{00000000-D6BB-4A95-BBB6-59E81CC9931C}"/>
            </c:ext>
          </c:extLst>
        </c:ser>
        <c:ser>
          <c:idx val="1"/>
          <c:order val="1"/>
          <c:tx>
            <c:strRef>
              <c:f>Sheet1!$A$3</c:f>
              <c:strCache>
                <c:ptCount val="1"/>
                <c:pt idx="0">
                  <c:v>Latvijas ostas</c:v>
                </c:pt>
              </c:strCache>
            </c:strRef>
          </c:tx>
          <c:spPr>
            <a:solidFill>
              <a:schemeClr val="accent2"/>
            </a:solidFill>
            <a:ln w="19050">
              <a:noFill/>
            </a:ln>
            <a:effectLst/>
          </c:spPr>
          <c:invertIfNegative val="0"/>
          <c:cat>
            <c:strRef>
              <c:f>Sheet1!$B$1:$C$1</c:f>
              <c:strCache>
                <c:ptCount val="2"/>
                <c:pt idx="0">
                  <c:v>2010</c:v>
                </c:pt>
                <c:pt idx="1">
                  <c:v>2018</c:v>
                </c:pt>
              </c:strCache>
            </c:strRef>
          </c:cat>
          <c:val>
            <c:numRef>
              <c:f>Sheet1!$B$3:$C$3</c:f>
              <c:numCache>
                <c:formatCode>0</c:formatCode>
                <c:ptCount val="2"/>
                <c:pt idx="0">
                  <c:v>59.7</c:v>
                </c:pt>
                <c:pt idx="1">
                  <c:v>64.296000000000006</c:v>
                </c:pt>
              </c:numCache>
            </c:numRef>
          </c:val>
          <c:extLst>
            <c:ext xmlns:c16="http://schemas.microsoft.com/office/drawing/2014/chart" uri="{C3380CC4-5D6E-409C-BE32-E72D297353CC}">
              <c16:uniqueId val="{00000001-D6BB-4A95-BBB6-59E81CC9931C}"/>
            </c:ext>
          </c:extLst>
        </c:ser>
        <c:ser>
          <c:idx val="2"/>
          <c:order val="2"/>
          <c:tx>
            <c:strRef>
              <c:f>Sheet1!$A$4</c:f>
              <c:strCache>
                <c:ptCount val="1"/>
                <c:pt idx="0">
                  <c:v>Lietuvas ostas</c:v>
                </c:pt>
              </c:strCache>
            </c:strRef>
          </c:tx>
          <c:spPr>
            <a:solidFill>
              <a:schemeClr val="accent3"/>
            </a:solidFill>
            <a:ln w="19050">
              <a:noFill/>
            </a:ln>
            <a:effectLst/>
          </c:spPr>
          <c:invertIfNegative val="0"/>
          <c:cat>
            <c:strRef>
              <c:f>Sheet1!$B$1:$C$1</c:f>
              <c:strCache>
                <c:ptCount val="2"/>
                <c:pt idx="0">
                  <c:v>2010</c:v>
                </c:pt>
                <c:pt idx="1">
                  <c:v>2018</c:v>
                </c:pt>
              </c:strCache>
            </c:strRef>
          </c:cat>
          <c:val>
            <c:numRef>
              <c:f>Sheet1!$B$4:$C$4</c:f>
              <c:numCache>
                <c:formatCode>0</c:formatCode>
                <c:ptCount val="2"/>
                <c:pt idx="0">
                  <c:v>40.299999999999997</c:v>
                </c:pt>
                <c:pt idx="1">
                  <c:v>52.463000000000001</c:v>
                </c:pt>
              </c:numCache>
            </c:numRef>
          </c:val>
          <c:extLst>
            <c:ext xmlns:c16="http://schemas.microsoft.com/office/drawing/2014/chart" uri="{C3380CC4-5D6E-409C-BE32-E72D297353CC}">
              <c16:uniqueId val="{00000002-D6BB-4A95-BBB6-59E81CC9931C}"/>
            </c:ext>
          </c:extLst>
        </c:ser>
        <c:ser>
          <c:idx val="3"/>
          <c:order val="3"/>
          <c:tx>
            <c:strRef>
              <c:f>Sheet1!$A$5</c:f>
              <c:strCache>
                <c:ptCount val="1"/>
                <c:pt idx="0">
                  <c:v>Igaunijas ostas</c:v>
                </c:pt>
              </c:strCache>
            </c:strRef>
          </c:tx>
          <c:spPr>
            <a:solidFill>
              <a:schemeClr val="accent4"/>
            </a:solidFill>
            <a:ln w="19050">
              <a:noFill/>
            </a:ln>
            <a:effectLst/>
          </c:spPr>
          <c:invertIfNegative val="0"/>
          <c:cat>
            <c:strRef>
              <c:f>Sheet1!$B$1:$C$1</c:f>
              <c:strCache>
                <c:ptCount val="2"/>
                <c:pt idx="0">
                  <c:v>2010</c:v>
                </c:pt>
                <c:pt idx="1">
                  <c:v>2018</c:v>
                </c:pt>
              </c:strCache>
            </c:strRef>
          </c:cat>
          <c:val>
            <c:numRef>
              <c:f>Sheet1!$B$5:$C$5</c:f>
              <c:numCache>
                <c:formatCode>0</c:formatCode>
                <c:ptCount val="2"/>
                <c:pt idx="0">
                  <c:v>40.200000000000003</c:v>
                </c:pt>
                <c:pt idx="1">
                  <c:v>28.370999999999999</c:v>
                </c:pt>
              </c:numCache>
            </c:numRef>
          </c:val>
          <c:extLst>
            <c:ext xmlns:c16="http://schemas.microsoft.com/office/drawing/2014/chart" uri="{C3380CC4-5D6E-409C-BE32-E72D297353CC}">
              <c16:uniqueId val="{00000003-D6BB-4A95-BBB6-59E81CC9931C}"/>
            </c:ext>
          </c:extLst>
        </c:ser>
        <c:dLbls>
          <c:showLegendKey val="0"/>
          <c:showVal val="0"/>
          <c:showCatName val="0"/>
          <c:showSerName val="0"/>
          <c:showPercent val="0"/>
          <c:showBubbleSize val="0"/>
        </c:dLbls>
        <c:gapWidth val="40"/>
        <c:overlap val="100"/>
        <c:axId val="505091864"/>
        <c:axId val="505093504"/>
      </c:barChart>
      <c:catAx>
        <c:axId val="505091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mn-cs"/>
              </a:defRPr>
            </a:pPr>
            <a:endParaRPr lang="lv-LV"/>
          </a:p>
        </c:txPr>
        <c:crossAx val="505093504"/>
        <c:crosses val="autoZero"/>
        <c:auto val="1"/>
        <c:lblAlgn val="ctr"/>
        <c:lblOffset val="100"/>
        <c:noMultiLvlLbl val="0"/>
      </c:catAx>
      <c:valAx>
        <c:axId val="5050935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mn-cs"/>
              </a:defRPr>
            </a:pPr>
            <a:endParaRPr lang="lv-LV"/>
          </a:p>
        </c:txPr>
        <c:crossAx val="505091864"/>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Gill Sans Nova Cond Lt" panose="020B0306020104020203" pitchFamily="34" charset="0"/>
        </a:defRPr>
      </a:pPr>
      <a:endParaRPr lang="lv-LV"/>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7646717244654E-2"/>
          <c:y val="4.4057617797775277E-2"/>
          <c:w val="0.9310540474739486"/>
          <c:h val="0.73773592987400916"/>
        </c:manualLayout>
      </c:layout>
      <c:lineChart>
        <c:grouping val="standard"/>
        <c:varyColors val="0"/>
        <c:ser>
          <c:idx val="1"/>
          <c:order val="0"/>
          <c:spPr>
            <a:ln w="34925">
              <a:solidFill>
                <a:schemeClr val="accent1"/>
              </a:solidFill>
            </a:ln>
          </c:spPr>
          <c:marker>
            <c:symbol val="none"/>
          </c:marker>
          <c:dPt>
            <c:idx val="3"/>
            <c:bubble3D val="0"/>
            <c:extLst>
              <c:ext xmlns:c16="http://schemas.microsoft.com/office/drawing/2014/chart" uri="{C3380CC4-5D6E-409C-BE32-E72D297353CC}">
                <c16:uniqueId val="{00000000-3F6C-499A-9994-2AF4D620F569}"/>
              </c:ext>
            </c:extLst>
          </c:dPt>
          <c:dPt>
            <c:idx val="8"/>
            <c:bubble3D val="0"/>
            <c:extLst>
              <c:ext xmlns:c16="http://schemas.microsoft.com/office/drawing/2014/chart" uri="{C3380CC4-5D6E-409C-BE32-E72D297353CC}">
                <c16:uniqueId val="{00000004-75D3-4A44-9700-E928315A58EA}"/>
              </c:ext>
            </c:extLst>
          </c:dPt>
          <c:dPt>
            <c:idx val="9"/>
            <c:bubble3D val="0"/>
            <c:extLst>
              <c:ext xmlns:c16="http://schemas.microsoft.com/office/drawing/2014/chart" uri="{C3380CC4-5D6E-409C-BE32-E72D297353CC}">
                <c16:uniqueId val="{00000002-3F6C-499A-9994-2AF4D620F569}"/>
              </c:ext>
            </c:extLst>
          </c:dPt>
          <c:dPt>
            <c:idx val="10"/>
            <c:bubble3D val="0"/>
            <c:extLst>
              <c:ext xmlns:c16="http://schemas.microsoft.com/office/drawing/2014/chart" uri="{C3380CC4-5D6E-409C-BE32-E72D297353CC}">
                <c16:uniqueId val="{00000003-3F6C-499A-9994-2AF4D620F569}"/>
              </c:ext>
            </c:extLst>
          </c:dPt>
          <c:dPt>
            <c:idx val="12"/>
            <c:bubble3D val="0"/>
            <c:extLst>
              <c:ext xmlns:c16="http://schemas.microsoft.com/office/drawing/2014/chart" uri="{C3380CC4-5D6E-409C-BE32-E72D297353CC}">
                <c16:uniqueId val="{00000004-3F6C-499A-9994-2AF4D620F569}"/>
              </c:ext>
            </c:extLst>
          </c:dPt>
          <c:dPt>
            <c:idx val="13"/>
            <c:bubble3D val="0"/>
            <c:extLst>
              <c:ext xmlns:c16="http://schemas.microsoft.com/office/drawing/2014/chart" uri="{C3380CC4-5D6E-409C-BE32-E72D297353CC}">
                <c16:uniqueId val="{00000005-75D3-4A44-9700-E928315A58EA}"/>
              </c:ext>
            </c:extLst>
          </c:dPt>
          <c:dPt>
            <c:idx val="14"/>
            <c:bubble3D val="0"/>
            <c:extLst>
              <c:ext xmlns:c16="http://schemas.microsoft.com/office/drawing/2014/chart" uri="{C3380CC4-5D6E-409C-BE32-E72D297353CC}">
                <c16:uniqueId val="{00000006-3F6C-499A-9994-2AF4D620F569}"/>
              </c:ext>
            </c:extLst>
          </c:dPt>
          <c:dPt>
            <c:idx val="15"/>
            <c:bubble3D val="0"/>
            <c:extLst>
              <c:ext xmlns:c16="http://schemas.microsoft.com/office/drawing/2014/chart" uri="{C3380CC4-5D6E-409C-BE32-E72D297353CC}">
                <c16:uniqueId val="{00000007-3F6C-499A-9994-2AF4D620F569}"/>
              </c:ext>
            </c:extLst>
          </c:dPt>
          <c:dPt>
            <c:idx val="16"/>
            <c:bubble3D val="0"/>
            <c:extLst>
              <c:ext xmlns:c16="http://schemas.microsoft.com/office/drawing/2014/chart" uri="{C3380CC4-5D6E-409C-BE32-E72D297353CC}">
                <c16:uniqueId val="{00000008-3F6C-499A-9994-2AF4D620F569}"/>
              </c:ext>
            </c:extLst>
          </c:dPt>
          <c:dPt>
            <c:idx val="17"/>
            <c:bubble3D val="0"/>
            <c:extLst>
              <c:ext xmlns:c16="http://schemas.microsoft.com/office/drawing/2014/chart" uri="{C3380CC4-5D6E-409C-BE32-E72D297353CC}">
                <c16:uniqueId val="{00000009-3F6C-499A-9994-2AF4D620F569}"/>
              </c:ext>
            </c:extLst>
          </c:dPt>
          <c:dLbls>
            <c:dLbl>
              <c:idx val="18"/>
              <c:layout>
                <c:manualLayout>
                  <c:x val="0"/>
                  <c:y val="-8.3689531606919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D3-4A44-9700-E928315A58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Sheet1!$A$3:$A$21</c:f>
              <c:numCache>
                <c:formatCode>General</c:formatCode>
                <c:ptCount val="19"/>
                <c:pt idx="0">
                  <c:v>2000</c:v>
                </c:pt>
                <c:pt idx="2">
                  <c:v>2002</c:v>
                </c:pt>
                <c:pt idx="4">
                  <c:v>2004</c:v>
                </c:pt>
                <c:pt idx="6">
                  <c:v>2006</c:v>
                </c:pt>
                <c:pt idx="8">
                  <c:v>2008</c:v>
                </c:pt>
                <c:pt idx="10">
                  <c:v>2010</c:v>
                </c:pt>
                <c:pt idx="12">
                  <c:v>2012</c:v>
                </c:pt>
                <c:pt idx="14">
                  <c:v>2014</c:v>
                </c:pt>
                <c:pt idx="16">
                  <c:v>2016</c:v>
                </c:pt>
                <c:pt idx="18">
                  <c:v>2018</c:v>
                </c:pt>
              </c:numCache>
            </c:numRef>
          </c:cat>
          <c:val>
            <c:numRef>
              <c:f>Sheet1!$B$3:$B$21</c:f>
              <c:numCache>
                <c:formatCode>General</c:formatCode>
                <c:ptCount val="19"/>
                <c:pt idx="0">
                  <c:v>400</c:v>
                </c:pt>
                <c:pt idx="1">
                  <c:v>392</c:v>
                </c:pt>
                <c:pt idx="2">
                  <c:v>362</c:v>
                </c:pt>
                <c:pt idx="3">
                  <c:v>345</c:v>
                </c:pt>
                <c:pt idx="4">
                  <c:v>346</c:v>
                </c:pt>
                <c:pt idx="5">
                  <c:v>436</c:v>
                </c:pt>
                <c:pt idx="6">
                  <c:v>446</c:v>
                </c:pt>
                <c:pt idx="7">
                  <c:v>494</c:v>
                </c:pt>
                <c:pt idx="8">
                  <c:v>510</c:v>
                </c:pt>
                <c:pt idx="9">
                  <c:v>493</c:v>
                </c:pt>
                <c:pt idx="10">
                  <c:v>404</c:v>
                </c:pt>
                <c:pt idx="11">
                  <c:v>413</c:v>
                </c:pt>
                <c:pt idx="12">
                  <c:v>472</c:v>
                </c:pt>
                <c:pt idx="13">
                  <c:v>428</c:v>
                </c:pt>
                <c:pt idx="14">
                  <c:v>394</c:v>
                </c:pt>
                <c:pt idx="15">
                  <c:v>426</c:v>
                </c:pt>
                <c:pt idx="16">
                  <c:v>400</c:v>
                </c:pt>
                <c:pt idx="17">
                  <c:v>419</c:v>
                </c:pt>
                <c:pt idx="18">
                  <c:v>394</c:v>
                </c:pt>
              </c:numCache>
            </c:numRef>
          </c:val>
          <c:smooth val="0"/>
          <c:extLst>
            <c:ext xmlns:c16="http://schemas.microsoft.com/office/drawing/2014/chart" uri="{C3380CC4-5D6E-409C-BE32-E72D297353CC}">
              <c16:uniqueId val="{0000001E-75D3-4A44-9700-E928315A58EA}"/>
            </c:ext>
          </c:extLst>
        </c:ser>
        <c:dLbls>
          <c:showLegendKey val="0"/>
          <c:showVal val="0"/>
          <c:showCatName val="0"/>
          <c:showSerName val="0"/>
          <c:showPercent val="0"/>
          <c:showBubbleSize val="0"/>
        </c:dLbls>
        <c:smooth val="0"/>
        <c:axId val="144642048"/>
        <c:axId val="144643584"/>
      </c:lineChart>
      <c:catAx>
        <c:axId val="144642048"/>
        <c:scaling>
          <c:orientation val="minMax"/>
        </c:scaling>
        <c:delete val="0"/>
        <c:axPos val="b"/>
        <c:numFmt formatCode="General" sourceLinked="0"/>
        <c:majorTickMark val="none"/>
        <c:minorTickMark val="none"/>
        <c:tickLblPos val="low"/>
        <c:txPr>
          <a:bodyPr rot="0" vert="horz"/>
          <a:lstStyle/>
          <a:p>
            <a:pPr>
              <a:defRPr/>
            </a:pPr>
            <a:endParaRPr lang="lv-LV"/>
          </a:p>
        </c:txPr>
        <c:crossAx val="144643584"/>
        <c:crosses val="autoZero"/>
        <c:auto val="1"/>
        <c:lblAlgn val="ctr"/>
        <c:lblOffset val="100"/>
        <c:tickLblSkip val="1"/>
        <c:noMultiLvlLbl val="0"/>
      </c:catAx>
      <c:valAx>
        <c:axId val="144643584"/>
        <c:scaling>
          <c:orientation val="minMax"/>
          <c:max val="600"/>
          <c:min val="0"/>
        </c:scaling>
        <c:delete val="0"/>
        <c:axPos val="l"/>
        <c:numFmt formatCode="0" sourceLinked="0"/>
        <c:majorTickMark val="out"/>
        <c:minorTickMark val="none"/>
        <c:tickLblPos val="nextTo"/>
        <c:spPr>
          <a:ln>
            <a:noFill/>
          </a:ln>
        </c:spPr>
        <c:crossAx val="144642048"/>
        <c:crosses val="autoZero"/>
        <c:crossBetween val="between"/>
        <c:majorUnit val="200"/>
      </c:valAx>
    </c:plotArea>
    <c:plotVisOnly val="1"/>
    <c:dispBlanksAs val="gap"/>
    <c:showDLblsOverMax val="0"/>
  </c:chart>
  <c:spPr>
    <a:ln>
      <a:noFill/>
    </a:ln>
  </c:spPr>
  <c:txPr>
    <a:bodyPr/>
    <a:lstStyle/>
    <a:p>
      <a:pPr>
        <a:defRPr sz="1400">
          <a:latin typeface="Gill Sans Nova Cond Lt" panose="020B0306020104020203" pitchFamily="34" charset="0"/>
        </a:defRPr>
      </a:pPr>
      <a:endParaRPr lang="lv-LV"/>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7646717244654E-2"/>
          <c:y val="4.4057617797775277E-2"/>
          <c:w val="0.9310540474739486"/>
          <c:h val="0.73773592987400916"/>
        </c:manualLayout>
      </c:layout>
      <c:lineChart>
        <c:grouping val="standard"/>
        <c:varyColors val="0"/>
        <c:ser>
          <c:idx val="1"/>
          <c:order val="0"/>
          <c:spPr>
            <a:ln w="34925"/>
          </c:spPr>
          <c:marker>
            <c:symbol val="none"/>
          </c:marker>
          <c:dPt>
            <c:idx val="3"/>
            <c:bubble3D val="0"/>
            <c:extLst>
              <c:ext xmlns:c16="http://schemas.microsoft.com/office/drawing/2014/chart" uri="{C3380CC4-5D6E-409C-BE32-E72D297353CC}">
                <c16:uniqueId val="{00000000-2750-4566-83CE-9076A1A80999}"/>
              </c:ext>
            </c:extLst>
          </c:dPt>
          <c:dPt>
            <c:idx val="8"/>
            <c:bubble3D val="0"/>
            <c:extLst>
              <c:ext xmlns:c16="http://schemas.microsoft.com/office/drawing/2014/chart" uri="{C3380CC4-5D6E-409C-BE32-E72D297353CC}">
                <c16:uniqueId val="{00000004-75D3-4A44-9700-E928315A58EA}"/>
              </c:ext>
            </c:extLst>
          </c:dPt>
          <c:dPt>
            <c:idx val="9"/>
            <c:bubble3D val="0"/>
            <c:extLst>
              <c:ext xmlns:c16="http://schemas.microsoft.com/office/drawing/2014/chart" uri="{C3380CC4-5D6E-409C-BE32-E72D297353CC}">
                <c16:uniqueId val="{00000002-2750-4566-83CE-9076A1A80999}"/>
              </c:ext>
            </c:extLst>
          </c:dPt>
          <c:dPt>
            <c:idx val="10"/>
            <c:bubble3D val="0"/>
            <c:extLst>
              <c:ext xmlns:c16="http://schemas.microsoft.com/office/drawing/2014/chart" uri="{C3380CC4-5D6E-409C-BE32-E72D297353CC}">
                <c16:uniqueId val="{00000003-2750-4566-83CE-9076A1A80999}"/>
              </c:ext>
            </c:extLst>
          </c:dPt>
          <c:dPt>
            <c:idx val="12"/>
            <c:bubble3D val="0"/>
            <c:extLst>
              <c:ext xmlns:c16="http://schemas.microsoft.com/office/drawing/2014/chart" uri="{C3380CC4-5D6E-409C-BE32-E72D297353CC}">
                <c16:uniqueId val="{00000004-2750-4566-83CE-9076A1A80999}"/>
              </c:ext>
            </c:extLst>
          </c:dPt>
          <c:dPt>
            <c:idx val="13"/>
            <c:bubble3D val="0"/>
            <c:extLst>
              <c:ext xmlns:c16="http://schemas.microsoft.com/office/drawing/2014/chart" uri="{C3380CC4-5D6E-409C-BE32-E72D297353CC}">
                <c16:uniqueId val="{00000005-75D3-4A44-9700-E928315A58EA}"/>
              </c:ext>
            </c:extLst>
          </c:dPt>
          <c:dPt>
            <c:idx val="14"/>
            <c:bubble3D val="0"/>
            <c:extLst>
              <c:ext xmlns:c16="http://schemas.microsoft.com/office/drawing/2014/chart" uri="{C3380CC4-5D6E-409C-BE32-E72D297353CC}">
                <c16:uniqueId val="{00000006-2750-4566-83CE-9076A1A80999}"/>
              </c:ext>
            </c:extLst>
          </c:dPt>
          <c:dPt>
            <c:idx val="15"/>
            <c:bubble3D val="0"/>
            <c:extLst>
              <c:ext xmlns:c16="http://schemas.microsoft.com/office/drawing/2014/chart" uri="{C3380CC4-5D6E-409C-BE32-E72D297353CC}">
                <c16:uniqueId val="{00000007-2750-4566-83CE-9076A1A80999}"/>
              </c:ext>
            </c:extLst>
          </c:dPt>
          <c:dPt>
            <c:idx val="16"/>
            <c:bubble3D val="0"/>
            <c:extLst>
              <c:ext xmlns:c16="http://schemas.microsoft.com/office/drawing/2014/chart" uri="{C3380CC4-5D6E-409C-BE32-E72D297353CC}">
                <c16:uniqueId val="{00000008-2750-4566-83CE-9076A1A80999}"/>
              </c:ext>
            </c:extLst>
          </c:dPt>
          <c:dPt>
            <c:idx val="17"/>
            <c:bubble3D val="0"/>
            <c:extLst>
              <c:ext xmlns:c16="http://schemas.microsoft.com/office/drawing/2014/chart" uri="{C3380CC4-5D6E-409C-BE32-E72D297353CC}">
                <c16:uniqueId val="{00000009-2750-4566-83CE-9076A1A80999}"/>
              </c:ext>
            </c:extLst>
          </c:dPt>
          <c:dLbls>
            <c:dLbl>
              <c:idx val="18"/>
              <c:layout>
                <c:manualLayout>
                  <c:x val="0"/>
                  <c:y val="-8.3689531606919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D3-4A44-9700-E928315A58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Sheet1!$A$3:$A$31</c:f>
              <c:numCache>
                <c:formatCode>General</c:formatCode>
                <c:ptCount val="19"/>
                <c:pt idx="0">
                  <c:v>2000</c:v>
                </c:pt>
                <c:pt idx="2">
                  <c:v>2002</c:v>
                </c:pt>
                <c:pt idx="4">
                  <c:v>2004</c:v>
                </c:pt>
                <c:pt idx="6">
                  <c:v>2006</c:v>
                </c:pt>
                <c:pt idx="8">
                  <c:v>2008</c:v>
                </c:pt>
                <c:pt idx="10">
                  <c:v>2010</c:v>
                </c:pt>
                <c:pt idx="12">
                  <c:v>2012</c:v>
                </c:pt>
                <c:pt idx="14">
                  <c:v>2014</c:v>
                </c:pt>
                <c:pt idx="16">
                  <c:v>2016</c:v>
                </c:pt>
                <c:pt idx="18">
                  <c:v>2018</c:v>
                </c:pt>
              </c:numCache>
            </c:numRef>
          </c:cat>
          <c:val>
            <c:numRef>
              <c:f>Sheet1!$B$3:$B$31</c:f>
              <c:numCache>
                <c:formatCode>0.0</c:formatCode>
                <c:ptCount val="19"/>
                <c:pt idx="0">
                  <c:v>32.911000000000001</c:v>
                </c:pt>
                <c:pt idx="1">
                  <c:v>32.298999999999999</c:v>
                </c:pt>
                <c:pt idx="2">
                  <c:v>36.905999999999999</c:v>
                </c:pt>
                <c:pt idx="3">
                  <c:v>41.816000000000003</c:v>
                </c:pt>
                <c:pt idx="4">
                  <c:v>44.247</c:v>
                </c:pt>
                <c:pt idx="5">
                  <c:v>51.524999999999999</c:v>
                </c:pt>
                <c:pt idx="6">
                  <c:v>54.186999999999998</c:v>
                </c:pt>
                <c:pt idx="7">
                  <c:v>59.905000000000001</c:v>
                </c:pt>
                <c:pt idx="8">
                  <c:v>54.459000000000003</c:v>
                </c:pt>
                <c:pt idx="9">
                  <c:v>37.82</c:v>
                </c:pt>
                <c:pt idx="10">
                  <c:v>46.808999999999997</c:v>
                </c:pt>
                <c:pt idx="11">
                  <c:v>53.936</c:v>
                </c:pt>
                <c:pt idx="12">
                  <c:v>52.621000000000002</c:v>
                </c:pt>
                <c:pt idx="13">
                  <c:v>60.609000000000002</c:v>
                </c:pt>
                <c:pt idx="14">
                  <c:v>62.238999999999997</c:v>
                </c:pt>
                <c:pt idx="15">
                  <c:v>62.569000000000003</c:v>
                </c:pt>
                <c:pt idx="16">
                  <c:v>63.389000000000003</c:v>
                </c:pt>
                <c:pt idx="17">
                  <c:v>68.012</c:v>
                </c:pt>
                <c:pt idx="18">
                  <c:v>76.703000000000003</c:v>
                </c:pt>
              </c:numCache>
            </c:numRef>
          </c:val>
          <c:smooth val="0"/>
          <c:extLst>
            <c:ext xmlns:c16="http://schemas.microsoft.com/office/drawing/2014/chart" uri="{C3380CC4-5D6E-409C-BE32-E72D297353CC}">
              <c16:uniqueId val="{0000001E-75D3-4A44-9700-E928315A58EA}"/>
            </c:ext>
          </c:extLst>
        </c:ser>
        <c:dLbls>
          <c:showLegendKey val="0"/>
          <c:showVal val="0"/>
          <c:showCatName val="0"/>
          <c:showSerName val="0"/>
          <c:showPercent val="0"/>
          <c:showBubbleSize val="0"/>
        </c:dLbls>
        <c:smooth val="0"/>
        <c:axId val="144642048"/>
        <c:axId val="144643584"/>
      </c:lineChart>
      <c:catAx>
        <c:axId val="144642048"/>
        <c:scaling>
          <c:orientation val="minMax"/>
        </c:scaling>
        <c:delete val="0"/>
        <c:axPos val="b"/>
        <c:numFmt formatCode="General" sourceLinked="0"/>
        <c:majorTickMark val="none"/>
        <c:minorTickMark val="none"/>
        <c:tickLblPos val="low"/>
        <c:txPr>
          <a:bodyPr rot="0" vert="horz"/>
          <a:lstStyle/>
          <a:p>
            <a:pPr>
              <a:defRPr/>
            </a:pPr>
            <a:endParaRPr lang="lv-LV"/>
          </a:p>
        </c:txPr>
        <c:crossAx val="144643584"/>
        <c:crosses val="autoZero"/>
        <c:auto val="1"/>
        <c:lblAlgn val="ctr"/>
        <c:lblOffset val="100"/>
        <c:tickLblSkip val="1"/>
        <c:noMultiLvlLbl val="0"/>
      </c:catAx>
      <c:valAx>
        <c:axId val="144643584"/>
        <c:scaling>
          <c:orientation val="minMax"/>
          <c:min val="0"/>
        </c:scaling>
        <c:delete val="0"/>
        <c:axPos val="l"/>
        <c:numFmt formatCode="0" sourceLinked="0"/>
        <c:majorTickMark val="out"/>
        <c:minorTickMark val="none"/>
        <c:tickLblPos val="nextTo"/>
        <c:spPr>
          <a:ln>
            <a:noFill/>
          </a:ln>
        </c:spPr>
        <c:crossAx val="144642048"/>
        <c:crosses val="autoZero"/>
        <c:crossBetween val="between"/>
        <c:majorUnit val="30"/>
      </c:valAx>
    </c:plotArea>
    <c:plotVisOnly val="1"/>
    <c:dispBlanksAs val="gap"/>
    <c:showDLblsOverMax val="0"/>
  </c:chart>
  <c:spPr>
    <a:ln>
      <a:noFill/>
    </a:ln>
  </c:spPr>
  <c:txPr>
    <a:bodyPr/>
    <a:lstStyle/>
    <a:p>
      <a:pPr>
        <a:defRPr sz="1400">
          <a:latin typeface="Gill Sans Nova Cond Lt" panose="020B0306020104020203" pitchFamily="34" charset="0"/>
        </a:defRPr>
      </a:pPr>
      <a:endParaRPr lang="lv-LV"/>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212301587301586E-2"/>
          <c:y val="6.0329829467246389E-2"/>
          <c:w val="0.87031150793650791"/>
          <c:h val="0.5347811276468275"/>
        </c:manualLayout>
      </c:layout>
      <c:pieChart>
        <c:varyColors val="1"/>
        <c:ser>
          <c:idx val="0"/>
          <c:order val="0"/>
          <c:tx>
            <c:strRef>
              <c:f>Sheet1!$B$1</c:f>
              <c:strCache>
                <c:ptCount val="1"/>
                <c:pt idx="0">
                  <c:v>2010</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0-4182-430B-98E0-A5C2AB64DE2D}"/>
              </c:ext>
            </c:extLst>
          </c:dPt>
          <c:dPt>
            <c:idx val="1"/>
            <c:bubble3D val="0"/>
            <c:spPr>
              <a:solidFill>
                <a:schemeClr val="accent2"/>
              </a:solidFill>
              <a:ln w="19050">
                <a:noFill/>
              </a:ln>
              <a:effectLst/>
            </c:spPr>
            <c:extLst>
              <c:ext xmlns:c16="http://schemas.microsoft.com/office/drawing/2014/chart" uri="{C3380CC4-5D6E-409C-BE32-E72D297353CC}">
                <c16:uniqueId val="{00000001-4182-430B-98E0-A5C2AB64DE2D}"/>
              </c:ext>
            </c:extLst>
          </c:dPt>
          <c:dPt>
            <c:idx val="2"/>
            <c:bubble3D val="0"/>
            <c:spPr>
              <a:solidFill>
                <a:schemeClr val="accent3"/>
              </a:solidFill>
              <a:ln w="19050">
                <a:noFill/>
              </a:ln>
              <a:effectLst/>
            </c:spPr>
            <c:extLst>
              <c:ext xmlns:c16="http://schemas.microsoft.com/office/drawing/2014/chart" uri="{C3380CC4-5D6E-409C-BE32-E72D297353CC}">
                <c16:uniqueId val="{00000005-1E9D-4A46-83DC-A8DF92305170}"/>
              </c:ext>
            </c:extLst>
          </c:dPt>
          <c:dLbls>
            <c:dLbl>
              <c:idx val="0"/>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4182-430B-98E0-A5C2AB64DE2D}"/>
                </c:ext>
              </c:extLst>
            </c:dLbl>
            <c:dLbl>
              <c:idx val="1"/>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182-430B-98E0-A5C2AB64DE2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Gill Sans Nova Cond Lt" panose="020B0306020104020203" pitchFamily="34" charset="0"/>
                    <a:ea typeface="+mn-ea"/>
                    <a:cs typeface="+mn-cs"/>
                  </a:defRPr>
                </a:pPr>
                <a:endParaRPr lang="lv-LV"/>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Eksports</c:v>
                </c:pt>
                <c:pt idx="1">
                  <c:v>Imports</c:v>
                </c:pt>
                <c:pt idx="2">
                  <c:v>Iekšzemes</c:v>
                </c:pt>
              </c:strCache>
            </c:strRef>
          </c:cat>
          <c:val>
            <c:numRef>
              <c:f>Sheet1!$B$2:$B$4</c:f>
              <c:numCache>
                <c:formatCode>0</c:formatCode>
                <c:ptCount val="3"/>
                <c:pt idx="0">
                  <c:v>7</c:v>
                </c:pt>
                <c:pt idx="1">
                  <c:v>5</c:v>
                </c:pt>
                <c:pt idx="2">
                  <c:v>88</c:v>
                </c:pt>
              </c:numCache>
            </c:numRef>
          </c:val>
          <c:extLst>
            <c:ext xmlns:c16="http://schemas.microsoft.com/office/drawing/2014/chart" uri="{C3380CC4-5D6E-409C-BE32-E72D297353CC}">
              <c16:uniqueId val="{00000000-D6BB-4A95-BBB6-59E81CC9931C}"/>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3889841269841269"/>
          <c:y val="0.65920612793333677"/>
          <c:w val="0.72220317460317462"/>
          <c:h val="0.2974395337433545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Gill Sans Nova Cond Lt" panose="020B0306020104020203" pitchFamily="34" charset="0"/>
        </a:defRPr>
      </a:pPr>
      <a:endParaRPr lang="lv-LV"/>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7646717244654E-2"/>
          <c:y val="4.4057617797775277E-2"/>
          <c:w val="0.9310540474739486"/>
          <c:h val="0.73773592987400916"/>
        </c:manualLayout>
      </c:layout>
      <c:lineChart>
        <c:grouping val="standard"/>
        <c:varyColors val="0"/>
        <c:ser>
          <c:idx val="1"/>
          <c:order val="0"/>
          <c:spPr>
            <a:ln w="34925">
              <a:solidFill>
                <a:schemeClr val="accent1"/>
              </a:solidFill>
            </a:ln>
          </c:spPr>
          <c:marker>
            <c:symbol val="none"/>
          </c:marker>
          <c:dPt>
            <c:idx val="3"/>
            <c:bubble3D val="0"/>
            <c:extLst>
              <c:ext xmlns:c16="http://schemas.microsoft.com/office/drawing/2014/chart" uri="{C3380CC4-5D6E-409C-BE32-E72D297353CC}">
                <c16:uniqueId val="{00000000-2D06-4325-985C-4C050AB5F751}"/>
              </c:ext>
            </c:extLst>
          </c:dPt>
          <c:dPt>
            <c:idx val="8"/>
            <c:bubble3D val="0"/>
            <c:extLst>
              <c:ext xmlns:c16="http://schemas.microsoft.com/office/drawing/2014/chart" uri="{C3380CC4-5D6E-409C-BE32-E72D297353CC}">
                <c16:uniqueId val="{00000004-75D3-4A44-9700-E928315A58EA}"/>
              </c:ext>
            </c:extLst>
          </c:dPt>
          <c:dPt>
            <c:idx val="9"/>
            <c:bubble3D val="0"/>
            <c:extLst>
              <c:ext xmlns:c16="http://schemas.microsoft.com/office/drawing/2014/chart" uri="{C3380CC4-5D6E-409C-BE32-E72D297353CC}">
                <c16:uniqueId val="{00000002-2D06-4325-985C-4C050AB5F751}"/>
              </c:ext>
            </c:extLst>
          </c:dPt>
          <c:dPt>
            <c:idx val="10"/>
            <c:bubble3D val="0"/>
            <c:extLst>
              <c:ext xmlns:c16="http://schemas.microsoft.com/office/drawing/2014/chart" uri="{C3380CC4-5D6E-409C-BE32-E72D297353CC}">
                <c16:uniqueId val="{00000003-2D06-4325-985C-4C050AB5F751}"/>
              </c:ext>
            </c:extLst>
          </c:dPt>
          <c:dPt>
            <c:idx val="12"/>
            <c:bubble3D val="0"/>
            <c:extLst>
              <c:ext xmlns:c16="http://schemas.microsoft.com/office/drawing/2014/chart" uri="{C3380CC4-5D6E-409C-BE32-E72D297353CC}">
                <c16:uniqueId val="{00000004-2D06-4325-985C-4C050AB5F751}"/>
              </c:ext>
            </c:extLst>
          </c:dPt>
          <c:dPt>
            <c:idx val="13"/>
            <c:bubble3D val="0"/>
            <c:extLst>
              <c:ext xmlns:c16="http://schemas.microsoft.com/office/drawing/2014/chart" uri="{C3380CC4-5D6E-409C-BE32-E72D297353CC}">
                <c16:uniqueId val="{00000005-75D3-4A44-9700-E928315A58EA}"/>
              </c:ext>
            </c:extLst>
          </c:dPt>
          <c:dPt>
            <c:idx val="14"/>
            <c:bubble3D val="0"/>
            <c:extLst>
              <c:ext xmlns:c16="http://schemas.microsoft.com/office/drawing/2014/chart" uri="{C3380CC4-5D6E-409C-BE32-E72D297353CC}">
                <c16:uniqueId val="{00000006-2D06-4325-985C-4C050AB5F751}"/>
              </c:ext>
            </c:extLst>
          </c:dPt>
          <c:dPt>
            <c:idx val="15"/>
            <c:bubble3D val="0"/>
            <c:extLst>
              <c:ext xmlns:c16="http://schemas.microsoft.com/office/drawing/2014/chart" uri="{C3380CC4-5D6E-409C-BE32-E72D297353CC}">
                <c16:uniqueId val="{00000007-2D06-4325-985C-4C050AB5F751}"/>
              </c:ext>
            </c:extLst>
          </c:dPt>
          <c:dPt>
            <c:idx val="16"/>
            <c:bubble3D val="0"/>
            <c:extLst>
              <c:ext xmlns:c16="http://schemas.microsoft.com/office/drawing/2014/chart" uri="{C3380CC4-5D6E-409C-BE32-E72D297353CC}">
                <c16:uniqueId val="{00000008-2D06-4325-985C-4C050AB5F751}"/>
              </c:ext>
            </c:extLst>
          </c:dPt>
          <c:dPt>
            <c:idx val="17"/>
            <c:bubble3D val="0"/>
            <c:extLst>
              <c:ext xmlns:c16="http://schemas.microsoft.com/office/drawing/2014/chart" uri="{C3380CC4-5D6E-409C-BE32-E72D297353CC}">
                <c16:uniqueId val="{00000009-2D06-4325-985C-4C050AB5F751}"/>
              </c:ext>
            </c:extLst>
          </c:dPt>
          <c:dLbls>
            <c:dLbl>
              <c:idx val="18"/>
              <c:layout>
                <c:manualLayout>
                  <c:x val="0"/>
                  <c:y val="-8.3689531606919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D3-4A44-9700-E928315A58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Sheet1!$A$3:$A$21</c:f>
              <c:numCache>
                <c:formatCode>General</c:formatCode>
                <c:ptCount val="19"/>
                <c:pt idx="0">
                  <c:v>2000</c:v>
                </c:pt>
                <c:pt idx="2">
                  <c:v>2002</c:v>
                </c:pt>
                <c:pt idx="4">
                  <c:v>2004</c:v>
                </c:pt>
                <c:pt idx="6">
                  <c:v>2006</c:v>
                </c:pt>
                <c:pt idx="8">
                  <c:v>2008</c:v>
                </c:pt>
                <c:pt idx="10">
                  <c:v>2010</c:v>
                </c:pt>
                <c:pt idx="12">
                  <c:v>2012</c:v>
                </c:pt>
                <c:pt idx="14">
                  <c:v>2014</c:v>
                </c:pt>
                <c:pt idx="16">
                  <c:v>2016</c:v>
                </c:pt>
                <c:pt idx="18">
                  <c:v>2018</c:v>
                </c:pt>
              </c:numCache>
            </c:numRef>
          </c:cat>
          <c:val>
            <c:numRef>
              <c:f>Sheet1!$B$3:$B$21</c:f>
              <c:numCache>
                <c:formatCode>General</c:formatCode>
                <c:ptCount val="19"/>
                <c:pt idx="0">
                  <c:v>53</c:v>
                </c:pt>
                <c:pt idx="1">
                  <c:v>79</c:v>
                </c:pt>
                <c:pt idx="2">
                  <c:v>100</c:v>
                </c:pt>
                <c:pt idx="3">
                  <c:v>142</c:v>
                </c:pt>
                <c:pt idx="4">
                  <c:v>160</c:v>
                </c:pt>
                <c:pt idx="5">
                  <c:v>209</c:v>
                </c:pt>
                <c:pt idx="6">
                  <c:v>291</c:v>
                </c:pt>
                <c:pt idx="7">
                  <c:v>361</c:v>
                </c:pt>
                <c:pt idx="8">
                  <c:v>430</c:v>
                </c:pt>
                <c:pt idx="9">
                  <c:v>305</c:v>
                </c:pt>
                <c:pt idx="10">
                  <c:v>352</c:v>
                </c:pt>
                <c:pt idx="11">
                  <c:v>475</c:v>
                </c:pt>
                <c:pt idx="12">
                  <c:v>527</c:v>
                </c:pt>
                <c:pt idx="13">
                  <c:v>525</c:v>
                </c:pt>
                <c:pt idx="14">
                  <c:v>713</c:v>
                </c:pt>
                <c:pt idx="15">
                  <c:v>680</c:v>
                </c:pt>
                <c:pt idx="16">
                  <c:v>738</c:v>
                </c:pt>
                <c:pt idx="17">
                  <c:v>859</c:v>
                </c:pt>
                <c:pt idx="18">
                  <c:v>790</c:v>
                </c:pt>
              </c:numCache>
            </c:numRef>
          </c:val>
          <c:smooth val="0"/>
          <c:extLst>
            <c:ext xmlns:c16="http://schemas.microsoft.com/office/drawing/2014/chart" uri="{C3380CC4-5D6E-409C-BE32-E72D297353CC}">
              <c16:uniqueId val="{0000001E-75D3-4A44-9700-E928315A58EA}"/>
            </c:ext>
          </c:extLst>
        </c:ser>
        <c:dLbls>
          <c:showLegendKey val="0"/>
          <c:showVal val="0"/>
          <c:showCatName val="0"/>
          <c:showSerName val="0"/>
          <c:showPercent val="0"/>
          <c:showBubbleSize val="0"/>
        </c:dLbls>
        <c:smooth val="0"/>
        <c:axId val="144642048"/>
        <c:axId val="144643584"/>
      </c:lineChart>
      <c:catAx>
        <c:axId val="144642048"/>
        <c:scaling>
          <c:orientation val="minMax"/>
        </c:scaling>
        <c:delete val="0"/>
        <c:axPos val="b"/>
        <c:numFmt formatCode="General" sourceLinked="0"/>
        <c:majorTickMark val="none"/>
        <c:minorTickMark val="none"/>
        <c:tickLblPos val="low"/>
        <c:txPr>
          <a:bodyPr rot="0" vert="horz"/>
          <a:lstStyle/>
          <a:p>
            <a:pPr>
              <a:defRPr/>
            </a:pPr>
            <a:endParaRPr lang="lv-LV"/>
          </a:p>
        </c:txPr>
        <c:crossAx val="144643584"/>
        <c:crosses val="autoZero"/>
        <c:auto val="1"/>
        <c:lblAlgn val="ctr"/>
        <c:lblOffset val="100"/>
        <c:tickLblSkip val="1"/>
        <c:noMultiLvlLbl val="0"/>
      </c:catAx>
      <c:valAx>
        <c:axId val="144643584"/>
        <c:scaling>
          <c:orientation val="minMax"/>
          <c:max val="900"/>
          <c:min val="0"/>
        </c:scaling>
        <c:delete val="0"/>
        <c:axPos val="l"/>
        <c:numFmt formatCode="0" sourceLinked="0"/>
        <c:majorTickMark val="out"/>
        <c:minorTickMark val="none"/>
        <c:tickLblPos val="nextTo"/>
        <c:spPr>
          <a:ln>
            <a:noFill/>
          </a:ln>
        </c:spPr>
        <c:crossAx val="144642048"/>
        <c:crosses val="autoZero"/>
        <c:crossBetween val="between"/>
        <c:majorUnit val="300"/>
      </c:valAx>
    </c:plotArea>
    <c:plotVisOnly val="1"/>
    <c:dispBlanksAs val="gap"/>
    <c:showDLblsOverMax val="0"/>
  </c:chart>
  <c:spPr>
    <a:ln>
      <a:noFill/>
    </a:ln>
  </c:spPr>
  <c:txPr>
    <a:bodyPr/>
    <a:lstStyle/>
    <a:p>
      <a:pPr>
        <a:defRPr sz="1400">
          <a:latin typeface="Gill Sans Nova Cond Lt" panose="020B0306020104020203" pitchFamily="34" charset="0"/>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134166931603173E-2"/>
          <c:y val="2.2823225105485883E-2"/>
          <c:w val="0.89328023704165682"/>
          <c:h val="0.90745777329256661"/>
        </c:manualLayout>
      </c:layout>
      <c:pieChart>
        <c:varyColors val="1"/>
        <c:ser>
          <c:idx val="9"/>
          <c:order val="0"/>
          <c:tx>
            <c:strRef>
              <c:f>Sheet1!$A$2</c:f>
              <c:strCache>
                <c:ptCount val="1"/>
                <c:pt idx="0">
                  <c:v>pv</c:v>
                </c:pt>
              </c:strCache>
            </c:strRef>
          </c:tx>
          <c:spPr>
            <a:ln w="12700">
              <a:solidFill>
                <a:schemeClr val="bg1"/>
              </a:solidFill>
            </a:ln>
          </c:spPr>
          <c:dPt>
            <c:idx val="0"/>
            <c:bubble3D val="0"/>
            <c:spPr>
              <a:solidFill>
                <a:schemeClr val="accent1"/>
              </a:solidFill>
              <a:ln w="12700">
                <a:solidFill>
                  <a:schemeClr val="bg1"/>
                </a:solidFill>
              </a:ln>
              <a:effectLst/>
            </c:spPr>
            <c:extLst>
              <c:ext xmlns:c16="http://schemas.microsoft.com/office/drawing/2014/chart" uri="{C3380CC4-5D6E-409C-BE32-E72D297353CC}">
                <c16:uniqueId val="{00000001-A037-45E1-9F37-05D01B13EBC8}"/>
              </c:ext>
            </c:extLst>
          </c:dPt>
          <c:dPt>
            <c:idx val="1"/>
            <c:bubble3D val="0"/>
            <c:spPr>
              <a:solidFill>
                <a:schemeClr val="accent1"/>
              </a:solidFill>
              <a:ln w="12700">
                <a:solidFill>
                  <a:schemeClr val="bg1"/>
                </a:solidFill>
              </a:ln>
              <a:effectLst/>
            </c:spPr>
            <c:extLst>
              <c:ext xmlns:c16="http://schemas.microsoft.com/office/drawing/2014/chart" uri="{C3380CC4-5D6E-409C-BE32-E72D297353CC}">
                <c16:uniqueId val="{00000003-A037-45E1-9F37-05D01B13EBC8}"/>
              </c:ext>
            </c:extLst>
          </c:dPt>
          <c:dPt>
            <c:idx val="2"/>
            <c:bubble3D val="0"/>
            <c:spPr>
              <a:solidFill>
                <a:schemeClr val="accent2"/>
              </a:solidFill>
              <a:ln w="12700">
                <a:solidFill>
                  <a:schemeClr val="bg1"/>
                </a:solidFill>
              </a:ln>
              <a:effectLst/>
            </c:spPr>
            <c:extLst>
              <c:ext xmlns:c16="http://schemas.microsoft.com/office/drawing/2014/chart" uri="{C3380CC4-5D6E-409C-BE32-E72D297353CC}">
                <c16:uniqueId val="{00000005-A037-45E1-9F37-05D01B13EBC8}"/>
              </c:ext>
            </c:extLst>
          </c:dPt>
          <c:dPt>
            <c:idx val="3"/>
            <c:bubble3D val="0"/>
            <c:spPr>
              <a:solidFill>
                <a:schemeClr val="accent2"/>
              </a:solidFill>
              <a:ln w="12700">
                <a:solidFill>
                  <a:schemeClr val="bg1"/>
                </a:solidFill>
              </a:ln>
              <a:effectLst/>
            </c:spPr>
            <c:extLst>
              <c:ext xmlns:c16="http://schemas.microsoft.com/office/drawing/2014/chart" uri="{C3380CC4-5D6E-409C-BE32-E72D297353CC}">
                <c16:uniqueId val="{00000007-A037-45E1-9F37-05D01B13EBC8}"/>
              </c:ext>
            </c:extLst>
          </c:dPt>
          <c:dPt>
            <c:idx val="4"/>
            <c:bubble3D val="0"/>
            <c:spPr>
              <a:solidFill>
                <a:schemeClr val="accent2"/>
              </a:solidFill>
              <a:ln w="12700">
                <a:solidFill>
                  <a:schemeClr val="bg1"/>
                </a:solidFill>
              </a:ln>
              <a:effectLst/>
            </c:spPr>
            <c:extLst>
              <c:ext xmlns:c16="http://schemas.microsoft.com/office/drawing/2014/chart" uri="{C3380CC4-5D6E-409C-BE32-E72D297353CC}">
                <c16:uniqueId val="{00000009-A037-45E1-9F37-05D01B13EBC8}"/>
              </c:ext>
            </c:extLst>
          </c:dPt>
          <c:dPt>
            <c:idx val="5"/>
            <c:bubble3D val="0"/>
            <c:spPr>
              <a:solidFill>
                <a:schemeClr val="accent2"/>
              </a:solidFill>
              <a:ln w="12700">
                <a:solidFill>
                  <a:schemeClr val="bg1"/>
                </a:solidFill>
              </a:ln>
              <a:effectLst/>
            </c:spPr>
            <c:extLst>
              <c:ext xmlns:c16="http://schemas.microsoft.com/office/drawing/2014/chart" uri="{C3380CC4-5D6E-409C-BE32-E72D297353CC}">
                <c16:uniqueId val="{0000000B-A037-45E1-9F37-05D01B13EBC8}"/>
              </c:ext>
            </c:extLst>
          </c:dPt>
          <c:dPt>
            <c:idx val="6"/>
            <c:bubble3D val="0"/>
            <c:spPr>
              <a:solidFill>
                <a:schemeClr val="accent2"/>
              </a:solidFill>
              <a:ln w="12700">
                <a:solidFill>
                  <a:schemeClr val="bg1"/>
                </a:solidFill>
              </a:ln>
              <a:effectLst/>
            </c:spPr>
            <c:extLst>
              <c:ext xmlns:c16="http://schemas.microsoft.com/office/drawing/2014/chart" uri="{C3380CC4-5D6E-409C-BE32-E72D297353CC}">
                <c16:uniqueId val="{0000000D-A037-45E1-9F37-05D01B13EBC8}"/>
              </c:ext>
            </c:extLst>
          </c:dPt>
          <c:dPt>
            <c:idx val="7"/>
            <c:bubble3D val="0"/>
            <c:spPr>
              <a:solidFill>
                <a:schemeClr val="accent3"/>
              </a:solidFill>
              <a:ln w="12700">
                <a:solidFill>
                  <a:schemeClr val="bg1"/>
                </a:solidFill>
              </a:ln>
              <a:effectLst/>
            </c:spPr>
            <c:extLst>
              <c:ext xmlns:c16="http://schemas.microsoft.com/office/drawing/2014/chart" uri="{C3380CC4-5D6E-409C-BE32-E72D297353CC}">
                <c16:uniqueId val="{0000000F-A037-45E1-9F37-05D01B13EBC8}"/>
              </c:ext>
            </c:extLst>
          </c:dPt>
          <c:dPt>
            <c:idx val="8"/>
            <c:bubble3D val="0"/>
            <c:spPr>
              <a:solidFill>
                <a:schemeClr val="accent3"/>
              </a:solidFill>
              <a:ln w="12700">
                <a:solidFill>
                  <a:schemeClr val="bg1"/>
                </a:solidFill>
              </a:ln>
              <a:effectLst/>
            </c:spPr>
            <c:extLst>
              <c:ext xmlns:c16="http://schemas.microsoft.com/office/drawing/2014/chart" uri="{C3380CC4-5D6E-409C-BE32-E72D297353CC}">
                <c16:uniqueId val="{00000011-A037-45E1-9F37-05D01B13EBC8}"/>
              </c:ext>
            </c:extLst>
          </c:dPt>
          <c:dPt>
            <c:idx val="9"/>
            <c:bubble3D val="0"/>
            <c:spPr>
              <a:solidFill>
                <a:schemeClr val="accent4"/>
              </a:solidFill>
              <a:ln w="12700">
                <a:solidFill>
                  <a:schemeClr val="bg1"/>
                </a:solidFill>
              </a:ln>
              <a:effectLst/>
            </c:spPr>
            <c:extLst>
              <c:ext xmlns:c16="http://schemas.microsoft.com/office/drawing/2014/chart" uri="{C3380CC4-5D6E-409C-BE32-E72D297353CC}">
                <c16:uniqueId val="{00000013-A037-45E1-9F37-05D01B13EBC8}"/>
              </c:ext>
            </c:extLst>
          </c:dPt>
          <c:dPt>
            <c:idx val="10"/>
            <c:bubble3D val="0"/>
            <c:spPr>
              <a:solidFill>
                <a:schemeClr val="accent5"/>
              </a:solidFill>
              <a:ln w="12700">
                <a:solidFill>
                  <a:schemeClr val="bg1"/>
                </a:solidFill>
              </a:ln>
              <a:effectLst/>
            </c:spPr>
            <c:extLst>
              <c:ext xmlns:c16="http://schemas.microsoft.com/office/drawing/2014/chart" uri="{C3380CC4-5D6E-409C-BE32-E72D297353CC}">
                <c16:uniqueId val="{00000015-A037-45E1-9F37-05D01B13EBC8}"/>
              </c:ext>
            </c:extLst>
          </c:dPt>
          <c:dPt>
            <c:idx val="11"/>
            <c:bubble3D val="0"/>
            <c:spPr>
              <a:solidFill>
                <a:schemeClr val="accent5"/>
              </a:solidFill>
              <a:ln w="12700">
                <a:solidFill>
                  <a:schemeClr val="bg1"/>
                </a:solidFill>
              </a:ln>
              <a:effectLst/>
            </c:spPr>
            <c:extLst>
              <c:ext xmlns:c16="http://schemas.microsoft.com/office/drawing/2014/chart" uri="{C3380CC4-5D6E-409C-BE32-E72D297353CC}">
                <c16:uniqueId val="{00000017-A037-45E1-9F37-05D01B13EBC8}"/>
              </c:ext>
            </c:extLst>
          </c:dPt>
          <c:dPt>
            <c:idx val="12"/>
            <c:bubble3D val="0"/>
            <c:spPr>
              <a:solidFill>
                <a:schemeClr val="accent5"/>
              </a:solidFill>
              <a:ln w="12700">
                <a:solidFill>
                  <a:schemeClr val="bg1"/>
                </a:solidFill>
              </a:ln>
              <a:effectLst/>
            </c:spPr>
            <c:extLst>
              <c:ext xmlns:c16="http://schemas.microsoft.com/office/drawing/2014/chart" uri="{C3380CC4-5D6E-409C-BE32-E72D297353CC}">
                <c16:uniqueId val="{00000019-A037-45E1-9F37-05D01B13EBC8}"/>
              </c:ext>
            </c:extLst>
          </c:dPt>
          <c:dPt>
            <c:idx val="13"/>
            <c:bubble3D val="0"/>
            <c:explosion val="10"/>
            <c:spPr>
              <a:solidFill>
                <a:schemeClr val="accent6"/>
              </a:solidFill>
              <a:ln w="12700">
                <a:solidFill>
                  <a:schemeClr val="bg1"/>
                </a:solidFill>
              </a:ln>
              <a:effectLst/>
            </c:spPr>
            <c:extLst>
              <c:ext xmlns:c16="http://schemas.microsoft.com/office/drawing/2014/chart" uri="{C3380CC4-5D6E-409C-BE32-E72D297353CC}">
                <c16:uniqueId val="{0000001B-A037-45E1-9F37-05D01B13EBC8}"/>
              </c:ext>
            </c:extLst>
          </c:dPt>
          <c:dPt>
            <c:idx val="14"/>
            <c:bubble3D val="0"/>
            <c:explosion val="9"/>
            <c:spPr>
              <a:solidFill>
                <a:schemeClr val="accent6"/>
              </a:solidFill>
              <a:ln w="12700">
                <a:solidFill>
                  <a:schemeClr val="bg1"/>
                </a:solidFill>
              </a:ln>
              <a:effectLst/>
            </c:spPr>
            <c:extLst>
              <c:ext xmlns:c16="http://schemas.microsoft.com/office/drawing/2014/chart" uri="{C3380CC4-5D6E-409C-BE32-E72D297353CC}">
                <c16:uniqueId val="{0000001D-A037-45E1-9F37-05D01B13EBC8}"/>
              </c:ext>
            </c:extLst>
          </c:dPt>
          <c:dPt>
            <c:idx val="15"/>
            <c:bubble3D val="0"/>
            <c:explosion val="9"/>
            <c:spPr>
              <a:solidFill>
                <a:schemeClr val="accent6"/>
              </a:solidFill>
              <a:ln w="12700">
                <a:solidFill>
                  <a:schemeClr val="bg1"/>
                </a:solidFill>
              </a:ln>
              <a:effectLst/>
            </c:spPr>
            <c:extLst>
              <c:ext xmlns:c16="http://schemas.microsoft.com/office/drawing/2014/chart" uri="{C3380CC4-5D6E-409C-BE32-E72D297353CC}">
                <c16:uniqueId val="{0000001F-A037-45E1-9F37-05D01B13EBC8}"/>
              </c:ext>
            </c:extLst>
          </c:dPt>
          <c:dPt>
            <c:idx val="16"/>
            <c:bubble3D val="0"/>
            <c:spPr>
              <a:solidFill>
                <a:schemeClr val="tx2"/>
              </a:solidFill>
              <a:ln w="12700">
                <a:solidFill>
                  <a:schemeClr val="bg1"/>
                </a:solidFill>
              </a:ln>
              <a:effectLst/>
            </c:spPr>
            <c:extLst>
              <c:ext xmlns:c16="http://schemas.microsoft.com/office/drawing/2014/chart" uri="{C3380CC4-5D6E-409C-BE32-E72D297353CC}">
                <c16:uniqueId val="{00000021-A037-45E1-9F37-05D01B13EBC8}"/>
              </c:ext>
            </c:extLst>
          </c:dPt>
          <c:dPt>
            <c:idx val="17"/>
            <c:bubble3D val="0"/>
            <c:spPr>
              <a:solidFill>
                <a:schemeClr val="tx2"/>
              </a:solidFill>
              <a:ln w="12700">
                <a:solidFill>
                  <a:schemeClr val="bg1"/>
                </a:solidFill>
              </a:ln>
              <a:effectLst/>
            </c:spPr>
            <c:extLst>
              <c:ext xmlns:c16="http://schemas.microsoft.com/office/drawing/2014/chart" uri="{C3380CC4-5D6E-409C-BE32-E72D297353CC}">
                <c16:uniqueId val="{00000023-A037-45E1-9F37-05D01B13EBC8}"/>
              </c:ext>
            </c:extLst>
          </c:dPt>
          <c:dPt>
            <c:idx val="18"/>
            <c:bubble3D val="0"/>
            <c:spPr>
              <a:solidFill>
                <a:schemeClr val="accent2">
                  <a:lumMod val="75000"/>
                </a:schemeClr>
              </a:solidFill>
              <a:ln w="12700">
                <a:solidFill>
                  <a:schemeClr val="bg1"/>
                </a:solidFill>
              </a:ln>
              <a:effectLst/>
            </c:spPr>
            <c:extLst>
              <c:ext xmlns:c16="http://schemas.microsoft.com/office/drawing/2014/chart" uri="{C3380CC4-5D6E-409C-BE32-E72D297353CC}">
                <c16:uniqueId val="{00000025-A037-45E1-9F37-05D01B13EBC8}"/>
              </c:ext>
            </c:extLst>
          </c:dPt>
          <c:dPt>
            <c:idx val="19"/>
            <c:bubble3D val="0"/>
            <c:spPr>
              <a:solidFill>
                <a:schemeClr val="accent2">
                  <a:lumMod val="75000"/>
                </a:schemeClr>
              </a:solidFill>
              <a:ln w="12700">
                <a:solidFill>
                  <a:schemeClr val="bg1"/>
                </a:solidFill>
              </a:ln>
              <a:effectLst/>
            </c:spPr>
            <c:extLst>
              <c:ext xmlns:c16="http://schemas.microsoft.com/office/drawing/2014/chart" uri="{C3380CC4-5D6E-409C-BE32-E72D297353CC}">
                <c16:uniqueId val="{00000027-A037-45E1-9F37-05D01B13EBC8}"/>
              </c:ext>
            </c:extLst>
          </c:dPt>
          <c:dPt>
            <c:idx val="20"/>
            <c:bubble3D val="0"/>
            <c:spPr>
              <a:solidFill>
                <a:schemeClr val="accent3">
                  <a:lumMod val="75000"/>
                </a:schemeClr>
              </a:solidFill>
              <a:ln w="12700">
                <a:solidFill>
                  <a:schemeClr val="bg1"/>
                </a:solidFill>
              </a:ln>
              <a:effectLst/>
            </c:spPr>
            <c:extLst>
              <c:ext xmlns:c16="http://schemas.microsoft.com/office/drawing/2014/chart" uri="{C3380CC4-5D6E-409C-BE32-E72D297353CC}">
                <c16:uniqueId val="{00000029-A037-45E1-9F37-05D01B13EBC8}"/>
              </c:ext>
            </c:extLst>
          </c:dPt>
          <c:dPt>
            <c:idx val="21"/>
            <c:bubble3D val="0"/>
            <c:spPr>
              <a:solidFill>
                <a:schemeClr val="accent3">
                  <a:lumMod val="75000"/>
                </a:schemeClr>
              </a:solidFill>
              <a:ln w="12700">
                <a:solidFill>
                  <a:schemeClr val="bg1"/>
                </a:solidFill>
              </a:ln>
              <a:effectLst/>
            </c:spPr>
            <c:extLst>
              <c:ext xmlns:c16="http://schemas.microsoft.com/office/drawing/2014/chart" uri="{C3380CC4-5D6E-409C-BE32-E72D297353CC}">
                <c16:uniqueId val="{0000002B-A037-45E1-9F37-05D01B13EBC8}"/>
              </c:ext>
            </c:extLst>
          </c:dPt>
          <c:dPt>
            <c:idx val="22"/>
            <c:bubble3D val="0"/>
            <c:spPr>
              <a:solidFill>
                <a:schemeClr val="accent3">
                  <a:lumMod val="75000"/>
                </a:schemeClr>
              </a:solidFill>
              <a:ln w="12700">
                <a:solidFill>
                  <a:schemeClr val="bg1"/>
                </a:solidFill>
              </a:ln>
              <a:effectLst/>
            </c:spPr>
            <c:extLst>
              <c:ext xmlns:c16="http://schemas.microsoft.com/office/drawing/2014/chart" uri="{C3380CC4-5D6E-409C-BE32-E72D297353CC}">
                <c16:uniqueId val="{0000002D-A037-45E1-9F37-05D01B13EBC8}"/>
              </c:ext>
            </c:extLst>
          </c:dPt>
          <c:dPt>
            <c:idx val="23"/>
            <c:bubble3D val="0"/>
            <c:spPr>
              <a:solidFill>
                <a:schemeClr val="accent3">
                  <a:lumMod val="75000"/>
                </a:schemeClr>
              </a:solidFill>
              <a:ln w="12700">
                <a:solidFill>
                  <a:schemeClr val="bg1"/>
                </a:solidFill>
              </a:ln>
              <a:effectLst/>
            </c:spPr>
            <c:extLst>
              <c:ext xmlns:c16="http://schemas.microsoft.com/office/drawing/2014/chart" uri="{C3380CC4-5D6E-409C-BE32-E72D297353CC}">
                <c16:uniqueId val="{0000002F-A037-45E1-9F37-05D01B13EBC8}"/>
              </c:ext>
            </c:extLst>
          </c:dPt>
          <c:dPt>
            <c:idx val="24"/>
            <c:bubble3D val="0"/>
            <c:spPr>
              <a:solidFill>
                <a:schemeClr val="accent4">
                  <a:lumMod val="75000"/>
                </a:schemeClr>
              </a:solidFill>
              <a:ln w="12700">
                <a:solidFill>
                  <a:schemeClr val="bg1"/>
                </a:solidFill>
              </a:ln>
              <a:effectLst/>
            </c:spPr>
            <c:extLst>
              <c:ext xmlns:c16="http://schemas.microsoft.com/office/drawing/2014/chart" uri="{C3380CC4-5D6E-409C-BE32-E72D297353CC}">
                <c16:uniqueId val="{00000031-A037-45E1-9F37-05D01B13EBC8}"/>
              </c:ext>
            </c:extLst>
          </c:dPt>
          <c:dPt>
            <c:idx val="25"/>
            <c:bubble3D val="0"/>
            <c:spPr>
              <a:solidFill>
                <a:schemeClr val="accent4">
                  <a:lumMod val="75000"/>
                </a:schemeClr>
              </a:solidFill>
              <a:ln w="12700">
                <a:solidFill>
                  <a:schemeClr val="bg1"/>
                </a:solidFill>
              </a:ln>
              <a:effectLst/>
            </c:spPr>
            <c:extLst>
              <c:ext xmlns:c16="http://schemas.microsoft.com/office/drawing/2014/chart" uri="{C3380CC4-5D6E-409C-BE32-E72D297353CC}">
                <c16:uniqueId val="{00000033-A037-45E1-9F37-05D01B13EBC8}"/>
              </c:ext>
            </c:extLst>
          </c:dPt>
          <c:dPt>
            <c:idx val="26"/>
            <c:bubble3D val="0"/>
            <c:spPr>
              <a:solidFill>
                <a:schemeClr val="accent4">
                  <a:lumMod val="75000"/>
                </a:schemeClr>
              </a:solidFill>
              <a:ln w="12700">
                <a:solidFill>
                  <a:schemeClr val="bg1"/>
                </a:solidFill>
              </a:ln>
              <a:effectLst/>
            </c:spPr>
            <c:extLst>
              <c:ext xmlns:c16="http://schemas.microsoft.com/office/drawing/2014/chart" uri="{C3380CC4-5D6E-409C-BE32-E72D297353CC}">
                <c16:uniqueId val="{00000035-A037-45E1-9F37-05D01B13EBC8}"/>
              </c:ext>
            </c:extLst>
          </c:dPt>
          <c:cat>
            <c:strRef>
              <c:f>Sheet1!$B$1:$Y$1</c:f>
              <c:strCache>
                <c:ptCount val="24"/>
                <c:pt idx="0">
                  <c:v>Lauksaimniecība, zvejniecība</c:v>
                </c:pt>
                <c:pt idx="1">
                  <c:v>Mežsaimniecība</c:v>
                </c:pt>
                <c:pt idx="2">
                  <c:v>Pārtikas rūpniecība</c:v>
                </c:pt>
                <c:pt idx="3">
                  <c:v>Kokaspstrāde</c:v>
                </c:pt>
                <c:pt idx="4">
                  <c:v>Ķīmiskā rūpniecība</c:v>
                </c:pt>
                <c:pt idx="5">
                  <c:v>Mašīnbūve</c:v>
                </c:pt>
                <c:pt idx="6">
                  <c:v>Cita veida ražošana</c:v>
                </c:pt>
                <c:pt idx="7">
                  <c:v>Ieguves rūpniecība, ūdens apgāde</c:v>
                </c:pt>
                <c:pt idx="8">
                  <c:v>Elektroenerģija, gāzes unsiltumapgāde</c:v>
                </c:pt>
                <c:pt idx="9">
                  <c:v>Būvniecība</c:v>
                </c:pt>
                <c:pt idx="10">
                  <c:v>Vairumtirdzniecība</c:v>
                </c:pt>
                <c:pt idx="11">
                  <c:v>Mazumtirdzniecība</c:v>
                </c:pt>
                <c:pt idx="12">
                  <c:v>Izmitināšana un ēdināšana</c:v>
                </c:pt>
                <c:pt idx="13">
                  <c:v>Sauszemes un cauruļvadu transports</c:v>
                </c:pt>
                <c:pt idx="14">
                  <c:v>Ūdens un gaisa transports, pasta darbība</c:v>
                </c:pt>
                <c:pt idx="15">
                  <c:v>Uzglabāšana</c:v>
                </c:pt>
                <c:pt idx="16">
                  <c:v>Finanšu pakalpojumi</c:v>
                </c:pt>
                <c:pt idx="17">
                  <c:v>Apdrošināšana un citas darbības</c:v>
                </c:pt>
                <c:pt idx="18">
                  <c:v>Nosacītā īres maksa</c:v>
                </c:pt>
                <c:pt idx="19">
                  <c:v>Citas operācijas ar nekustamo ipašumu</c:v>
                </c:pt>
                <c:pt idx="20">
                  <c:v>IKT pakalpojumi</c:v>
                </c:pt>
                <c:pt idx="21">
                  <c:v>Profesionālie un zinātniskie pakalpojumi</c:v>
                </c:pt>
                <c:pt idx="22">
                  <c:v>Administratīvo un apkalpojošo dienestu darbība</c:v>
                </c:pt>
                <c:pt idx="23">
                  <c:v>Izklaides un citi pakalpojumi</c:v>
                </c:pt>
              </c:strCache>
            </c:strRef>
          </c:cat>
          <c:val>
            <c:numRef>
              <c:f>Sheet1!$B$2:$AB$2</c:f>
              <c:numCache>
                <c:formatCode>0</c:formatCode>
                <c:ptCount val="27"/>
                <c:pt idx="0">
                  <c:v>529.15705646577567</c:v>
                </c:pt>
                <c:pt idx="1">
                  <c:v>384.69394353422439</c:v>
                </c:pt>
                <c:pt idx="2">
                  <c:v>627.8748896708338</c:v>
                </c:pt>
                <c:pt idx="3">
                  <c:v>656.29867507033782</c:v>
                </c:pt>
                <c:pt idx="4">
                  <c:v>167.73941989648981</c:v>
                </c:pt>
                <c:pt idx="5">
                  <c:v>568.36320514665897</c:v>
                </c:pt>
                <c:pt idx="6">
                  <c:v>946.5618102156792</c:v>
                </c:pt>
                <c:pt idx="7">
                  <c:v>332.54828449909644</c:v>
                </c:pt>
                <c:pt idx="8">
                  <c:v>552.54371550090355</c:v>
                </c:pt>
                <c:pt idx="9">
                  <c:v>1391.1479999999999</c:v>
                </c:pt>
                <c:pt idx="10">
                  <c:v>1847.3257267082352</c:v>
                </c:pt>
                <c:pt idx="11">
                  <c:v>1586.8183263901851</c:v>
                </c:pt>
                <c:pt idx="12">
                  <c:v>478.63294690158006</c:v>
                </c:pt>
                <c:pt idx="13">
                  <c:v>970.26715464232154</c:v>
                </c:pt>
                <c:pt idx="14">
                  <c:v>213.18493080964595</c:v>
                </c:pt>
                <c:pt idx="15">
                  <c:v>962.79991454803246</c:v>
                </c:pt>
                <c:pt idx="16">
                  <c:v>774.43515015993557</c:v>
                </c:pt>
                <c:pt idx="17">
                  <c:v>167.22384984006445</c:v>
                </c:pt>
                <c:pt idx="18">
                  <c:v>2863</c:v>
                </c:pt>
                <c:pt idx="20">
                  <c:v>1169.1279999999999</c:v>
                </c:pt>
                <c:pt idx="21">
                  <c:v>1176.743269589778</c:v>
                </c:pt>
                <c:pt idx="22">
                  <c:v>704.66273041022271</c:v>
                </c:pt>
                <c:pt idx="23">
                  <c:v>720.60199999999998</c:v>
                </c:pt>
                <c:pt idx="24">
                  <c:v>1780.3145798195196</c:v>
                </c:pt>
                <c:pt idx="25">
                  <c:v>1164.4340534472101</c:v>
                </c:pt>
                <c:pt idx="26">
                  <c:v>824.15536673327006</c:v>
                </c:pt>
              </c:numCache>
            </c:numRef>
          </c:val>
          <c:extLst>
            <c:ext xmlns:c16="http://schemas.microsoft.com/office/drawing/2014/chart" uri="{C3380CC4-5D6E-409C-BE32-E72D297353CC}">
              <c16:uniqueId val="{00000036-A037-45E1-9F37-05D01B13EBC8}"/>
            </c:ext>
          </c:extLst>
        </c:ser>
        <c:dLbls>
          <c:showLegendKey val="0"/>
          <c:showVal val="0"/>
          <c:showCatName val="0"/>
          <c:showSerName val="0"/>
          <c:showPercent val="0"/>
          <c:showBubbleSize val="0"/>
          <c:showLeaderLines val="0"/>
        </c:dLbls>
        <c:firstSliceAng val="0"/>
      </c:pieChart>
      <c:spPr>
        <a:noFill/>
        <a:ln w="24631">
          <a:noFill/>
        </a:ln>
        <a:effectLst/>
      </c:spPr>
    </c:plotArea>
    <c:plotVisOnly val="1"/>
    <c:dispBlanksAs val="gap"/>
    <c:showDLblsOverMax val="0"/>
  </c:chart>
  <c:spPr>
    <a:noFill/>
    <a:ln w="9525" cap="flat" cmpd="sng" algn="ctr">
      <a:noFill/>
      <a:prstDash val="solid"/>
      <a:round/>
    </a:ln>
    <a:effectLst/>
  </c:spPr>
  <c:txPr>
    <a:bodyPr/>
    <a:lstStyle/>
    <a:p>
      <a:pPr>
        <a:defRPr sz="800" b="0" i="0" u="none" strike="noStrike" baseline="0">
          <a:solidFill>
            <a:srgbClr val="000000"/>
          </a:solidFill>
          <a:latin typeface="Candara" panose="020E0502030303020204" pitchFamily="34" charset="0"/>
          <a:ea typeface="Arial"/>
          <a:cs typeface="Arial"/>
        </a:defRPr>
      </a:pPr>
      <a:endParaRPr lang="lv-LV"/>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7646717244654E-2"/>
          <c:y val="4.4057617797775277E-2"/>
          <c:w val="0.9310540474739486"/>
          <c:h val="0.73773592987400916"/>
        </c:manualLayout>
      </c:layout>
      <c:lineChart>
        <c:grouping val="standard"/>
        <c:varyColors val="0"/>
        <c:ser>
          <c:idx val="1"/>
          <c:order val="0"/>
          <c:spPr>
            <a:ln w="34925"/>
          </c:spPr>
          <c:marker>
            <c:symbol val="none"/>
          </c:marker>
          <c:dPt>
            <c:idx val="3"/>
            <c:bubble3D val="0"/>
            <c:extLst>
              <c:ext xmlns:c16="http://schemas.microsoft.com/office/drawing/2014/chart" uri="{C3380CC4-5D6E-409C-BE32-E72D297353CC}">
                <c16:uniqueId val="{00000000-7E56-4FE0-A0D0-4AB1AD9333D0}"/>
              </c:ext>
            </c:extLst>
          </c:dPt>
          <c:dPt>
            <c:idx val="8"/>
            <c:bubble3D val="0"/>
            <c:extLst>
              <c:ext xmlns:c16="http://schemas.microsoft.com/office/drawing/2014/chart" uri="{C3380CC4-5D6E-409C-BE32-E72D297353CC}">
                <c16:uniqueId val="{00000004-75D3-4A44-9700-E928315A58EA}"/>
              </c:ext>
            </c:extLst>
          </c:dPt>
          <c:dPt>
            <c:idx val="9"/>
            <c:bubble3D val="0"/>
            <c:extLst>
              <c:ext xmlns:c16="http://schemas.microsoft.com/office/drawing/2014/chart" uri="{C3380CC4-5D6E-409C-BE32-E72D297353CC}">
                <c16:uniqueId val="{00000002-7E56-4FE0-A0D0-4AB1AD9333D0}"/>
              </c:ext>
            </c:extLst>
          </c:dPt>
          <c:dPt>
            <c:idx val="10"/>
            <c:bubble3D val="0"/>
            <c:extLst>
              <c:ext xmlns:c16="http://schemas.microsoft.com/office/drawing/2014/chart" uri="{C3380CC4-5D6E-409C-BE32-E72D297353CC}">
                <c16:uniqueId val="{00000003-7E56-4FE0-A0D0-4AB1AD9333D0}"/>
              </c:ext>
            </c:extLst>
          </c:dPt>
          <c:dPt>
            <c:idx val="12"/>
            <c:bubble3D val="0"/>
            <c:extLst>
              <c:ext xmlns:c16="http://schemas.microsoft.com/office/drawing/2014/chart" uri="{C3380CC4-5D6E-409C-BE32-E72D297353CC}">
                <c16:uniqueId val="{00000004-7E56-4FE0-A0D0-4AB1AD9333D0}"/>
              </c:ext>
            </c:extLst>
          </c:dPt>
          <c:dPt>
            <c:idx val="13"/>
            <c:bubble3D val="0"/>
            <c:extLst>
              <c:ext xmlns:c16="http://schemas.microsoft.com/office/drawing/2014/chart" uri="{C3380CC4-5D6E-409C-BE32-E72D297353CC}">
                <c16:uniqueId val="{00000005-75D3-4A44-9700-E928315A58EA}"/>
              </c:ext>
            </c:extLst>
          </c:dPt>
          <c:dPt>
            <c:idx val="14"/>
            <c:bubble3D val="0"/>
            <c:extLst>
              <c:ext xmlns:c16="http://schemas.microsoft.com/office/drawing/2014/chart" uri="{C3380CC4-5D6E-409C-BE32-E72D297353CC}">
                <c16:uniqueId val="{00000006-7E56-4FE0-A0D0-4AB1AD9333D0}"/>
              </c:ext>
            </c:extLst>
          </c:dPt>
          <c:dPt>
            <c:idx val="15"/>
            <c:bubble3D val="0"/>
            <c:extLst>
              <c:ext xmlns:c16="http://schemas.microsoft.com/office/drawing/2014/chart" uri="{C3380CC4-5D6E-409C-BE32-E72D297353CC}">
                <c16:uniqueId val="{00000007-7E56-4FE0-A0D0-4AB1AD9333D0}"/>
              </c:ext>
            </c:extLst>
          </c:dPt>
          <c:dPt>
            <c:idx val="16"/>
            <c:bubble3D val="0"/>
            <c:extLst>
              <c:ext xmlns:c16="http://schemas.microsoft.com/office/drawing/2014/chart" uri="{C3380CC4-5D6E-409C-BE32-E72D297353CC}">
                <c16:uniqueId val="{00000008-7E56-4FE0-A0D0-4AB1AD9333D0}"/>
              </c:ext>
            </c:extLst>
          </c:dPt>
          <c:dPt>
            <c:idx val="17"/>
            <c:bubble3D val="0"/>
            <c:extLst>
              <c:ext xmlns:c16="http://schemas.microsoft.com/office/drawing/2014/chart" uri="{C3380CC4-5D6E-409C-BE32-E72D297353CC}">
                <c16:uniqueId val="{00000009-7E56-4FE0-A0D0-4AB1AD9333D0}"/>
              </c:ext>
            </c:extLst>
          </c:dPt>
          <c:dLbls>
            <c:dLbl>
              <c:idx val="18"/>
              <c:layout>
                <c:manualLayout>
                  <c:x val="0"/>
                  <c:y val="-8.3689531606919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D3-4A44-9700-E928315A58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Sheet1!$A$3:$A$31</c:f>
              <c:numCache>
                <c:formatCode>General</c:formatCode>
                <c:ptCount val="19"/>
                <c:pt idx="0">
                  <c:v>2000</c:v>
                </c:pt>
                <c:pt idx="2">
                  <c:v>2002</c:v>
                </c:pt>
                <c:pt idx="4">
                  <c:v>2004</c:v>
                </c:pt>
                <c:pt idx="6">
                  <c:v>2006</c:v>
                </c:pt>
                <c:pt idx="8">
                  <c:v>2008</c:v>
                </c:pt>
                <c:pt idx="10">
                  <c:v>2010</c:v>
                </c:pt>
                <c:pt idx="12">
                  <c:v>2012</c:v>
                </c:pt>
                <c:pt idx="14">
                  <c:v>2014</c:v>
                </c:pt>
                <c:pt idx="16">
                  <c:v>2016</c:v>
                </c:pt>
                <c:pt idx="18">
                  <c:v>2018</c:v>
                </c:pt>
              </c:numCache>
            </c:numRef>
          </c:cat>
          <c:val>
            <c:numRef>
              <c:f>Sheet1!$B$3:$B$31</c:f>
              <c:numCache>
                <c:formatCode>0.0</c:formatCode>
                <c:ptCount val="19"/>
                <c:pt idx="0">
                  <c:v>0.57399999999999995</c:v>
                </c:pt>
                <c:pt idx="1">
                  <c:v>0.623</c:v>
                </c:pt>
                <c:pt idx="2">
                  <c:v>0.63300000000000001</c:v>
                </c:pt>
                <c:pt idx="3">
                  <c:v>0.71199999999999997</c:v>
                </c:pt>
                <c:pt idx="4">
                  <c:v>1.06</c:v>
                </c:pt>
                <c:pt idx="5">
                  <c:v>1.877</c:v>
                </c:pt>
                <c:pt idx="6">
                  <c:v>2.4950000000000001</c:v>
                </c:pt>
                <c:pt idx="7">
                  <c:v>3.161</c:v>
                </c:pt>
                <c:pt idx="8">
                  <c:v>3.6909999999999998</c:v>
                </c:pt>
                <c:pt idx="9">
                  <c:v>4.0650000000000004</c:v>
                </c:pt>
                <c:pt idx="10">
                  <c:v>4.6639999999999997</c:v>
                </c:pt>
                <c:pt idx="11">
                  <c:v>5.1059999999999999</c:v>
                </c:pt>
                <c:pt idx="12">
                  <c:v>4.7619999999999996</c:v>
                </c:pt>
                <c:pt idx="13">
                  <c:v>4.79</c:v>
                </c:pt>
                <c:pt idx="14">
                  <c:v>4.8120000000000003</c:v>
                </c:pt>
                <c:pt idx="15">
                  <c:v>5.1609999999999996</c:v>
                </c:pt>
                <c:pt idx="16">
                  <c:v>5.4009999999999998</c:v>
                </c:pt>
                <c:pt idx="17">
                  <c:v>6.0970000000000004</c:v>
                </c:pt>
                <c:pt idx="18">
                  <c:v>7.1</c:v>
                </c:pt>
              </c:numCache>
            </c:numRef>
          </c:val>
          <c:smooth val="0"/>
          <c:extLst>
            <c:ext xmlns:c16="http://schemas.microsoft.com/office/drawing/2014/chart" uri="{C3380CC4-5D6E-409C-BE32-E72D297353CC}">
              <c16:uniqueId val="{0000001E-75D3-4A44-9700-E928315A58EA}"/>
            </c:ext>
          </c:extLst>
        </c:ser>
        <c:dLbls>
          <c:showLegendKey val="0"/>
          <c:showVal val="0"/>
          <c:showCatName val="0"/>
          <c:showSerName val="0"/>
          <c:showPercent val="0"/>
          <c:showBubbleSize val="0"/>
        </c:dLbls>
        <c:smooth val="0"/>
        <c:axId val="144642048"/>
        <c:axId val="144643584"/>
      </c:lineChart>
      <c:catAx>
        <c:axId val="144642048"/>
        <c:scaling>
          <c:orientation val="minMax"/>
        </c:scaling>
        <c:delete val="0"/>
        <c:axPos val="b"/>
        <c:numFmt formatCode="General" sourceLinked="0"/>
        <c:majorTickMark val="none"/>
        <c:minorTickMark val="none"/>
        <c:tickLblPos val="low"/>
        <c:txPr>
          <a:bodyPr rot="0" vert="horz"/>
          <a:lstStyle/>
          <a:p>
            <a:pPr>
              <a:defRPr/>
            </a:pPr>
            <a:endParaRPr lang="lv-LV"/>
          </a:p>
        </c:txPr>
        <c:crossAx val="144643584"/>
        <c:crosses val="autoZero"/>
        <c:auto val="1"/>
        <c:lblAlgn val="ctr"/>
        <c:lblOffset val="100"/>
        <c:tickLblSkip val="1"/>
        <c:noMultiLvlLbl val="0"/>
      </c:catAx>
      <c:valAx>
        <c:axId val="144643584"/>
        <c:scaling>
          <c:orientation val="minMax"/>
          <c:max val="9"/>
          <c:min val="0"/>
        </c:scaling>
        <c:delete val="0"/>
        <c:axPos val="l"/>
        <c:numFmt formatCode="0" sourceLinked="0"/>
        <c:majorTickMark val="out"/>
        <c:minorTickMark val="none"/>
        <c:tickLblPos val="nextTo"/>
        <c:spPr>
          <a:ln>
            <a:noFill/>
          </a:ln>
        </c:spPr>
        <c:crossAx val="144642048"/>
        <c:crosses val="autoZero"/>
        <c:crossBetween val="between"/>
        <c:majorUnit val="3"/>
      </c:valAx>
    </c:plotArea>
    <c:plotVisOnly val="1"/>
    <c:dispBlanksAs val="gap"/>
    <c:showDLblsOverMax val="0"/>
  </c:chart>
  <c:spPr>
    <a:ln>
      <a:noFill/>
    </a:ln>
  </c:spPr>
  <c:txPr>
    <a:bodyPr/>
    <a:lstStyle/>
    <a:p>
      <a:pPr>
        <a:defRPr sz="1400">
          <a:latin typeface="Gill Sans Nova Cond Lt" panose="020B0306020104020203" pitchFamily="34" charset="0"/>
        </a:defRPr>
      </a:pPr>
      <a:endParaRPr lang="lv-LV"/>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023977206651177E-2"/>
          <c:y val="4.1488194444444446E-2"/>
          <c:w val="0.88541730334706226"/>
          <c:h val="0.62517407407407422"/>
        </c:manualLayout>
      </c:layout>
      <c:barChart>
        <c:barDir val="col"/>
        <c:grouping val="clustered"/>
        <c:varyColors val="0"/>
        <c:ser>
          <c:idx val="0"/>
          <c:order val="0"/>
          <c:tx>
            <c:strRef>
              <c:f>Sheet1!$B$1</c:f>
              <c:strCache>
                <c:ptCount val="1"/>
                <c:pt idx="0">
                  <c:v>ES valstis</c:v>
                </c:pt>
              </c:strCache>
            </c:strRef>
          </c:tx>
          <c:spPr>
            <a:solidFill>
              <a:schemeClr val="accent1"/>
            </a:solidFill>
            <a:ln>
              <a:noFill/>
            </a:ln>
            <a:effectLst/>
          </c:spPr>
          <c:invertIfNegative val="0"/>
          <c:cat>
            <c:strRef>
              <c:f>Sheet1!$A$2:$A$21</c:f>
              <c:strCache>
                <c:ptCount val="20"/>
                <c:pt idx="0">
                  <c:v>Vācija </c:v>
                </c:pt>
                <c:pt idx="1">
                  <c:v>Apvienotā Karaliste </c:v>
                </c:pt>
                <c:pt idx="2">
                  <c:v>Krievija </c:v>
                </c:pt>
                <c:pt idx="3">
                  <c:v>Norvēģija </c:v>
                </c:pt>
                <c:pt idx="4">
                  <c:v>Somija </c:v>
                </c:pt>
                <c:pt idx="5">
                  <c:v>Zviedrija </c:v>
                </c:pt>
                <c:pt idx="6">
                  <c:v>Dānija </c:v>
                </c:pt>
                <c:pt idx="7">
                  <c:v>Lietuva </c:v>
                </c:pt>
                <c:pt idx="8">
                  <c:v>Itālija </c:v>
                </c:pt>
                <c:pt idx="9">
                  <c:v>Ukraina </c:v>
                </c:pt>
                <c:pt idx="10">
                  <c:v>Igaunija </c:v>
                </c:pt>
                <c:pt idx="11">
                  <c:v>Nīderlande </c:v>
                </c:pt>
                <c:pt idx="12">
                  <c:v>Spānija </c:v>
                </c:pt>
                <c:pt idx="13">
                  <c:v>Francija </c:v>
                </c:pt>
                <c:pt idx="14">
                  <c:v>Polija </c:v>
                </c:pt>
                <c:pt idx="15">
                  <c:v>Turcija </c:v>
                </c:pt>
                <c:pt idx="16">
                  <c:v>Beļģija</c:v>
                </c:pt>
                <c:pt idx="17">
                  <c:v>Šveice </c:v>
                </c:pt>
                <c:pt idx="18">
                  <c:v>Īrija </c:v>
                </c:pt>
                <c:pt idx="19">
                  <c:v>Austrija </c:v>
                </c:pt>
              </c:strCache>
            </c:strRef>
          </c:cat>
          <c:val>
            <c:numRef>
              <c:f>Sheet1!$B$2:$B$21</c:f>
              <c:numCache>
                <c:formatCode>0</c:formatCode>
                <c:ptCount val="20"/>
                <c:pt idx="0">
                  <c:v>912.01499999999999</c:v>
                </c:pt>
                <c:pt idx="1">
                  <c:v>830.60799999999995</c:v>
                </c:pt>
                <c:pt idx="4">
                  <c:v>372.52</c:v>
                </c:pt>
                <c:pt idx="5">
                  <c:v>324.83999999999997</c:v>
                </c:pt>
                <c:pt idx="6">
                  <c:v>267.90699999999998</c:v>
                </c:pt>
                <c:pt idx="7">
                  <c:v>264.62400000000002</c:v>
                </c:pt>
                <c:pt idx="8">
                  <c:v>252.19499999999999</c:v>
                </c:pt>
                <c:pt idx="10">
                  <c:v>245.64699999999999</c:v>
                </c:pt>
                <c:pt idx="11">
                  <c:v>222.06899999999999</c:v>
                </c:pt>
                <c:pt idx="12">
                  <c:v>211.43700000000001</c:v>
                </c:pt>
                <c:pt idx="13">
                  <c:v>176.22200000000001</c:v>
                </c:pt>
                <c:pt idx="14">
                  <c:v>172.149</c:v>
                </c:pt>
                <c:pt idx="16">
                  <c:v>138.55799999999999</c:v>
                </c:pt>
                <c:pt idx="18">
                  <c:v>112.727</c:v>
                </c:pt>
                <c:pt idx="19">
                  <c:v>111.121</c:v>
                </c:pt>
              </c:numCache>
            </c:numRef>
          </c:val>
          <c:extLst>
            <c:ext xmlns:c16="http://schemas.microsoft.com/office/drawing/2014/chart" uri="{C3380CC4-5D6E-409C-BE32-E72D297353CC}">
              <c16:uniqueId val="{00000000-DD46-4412-96AD-E514CB70E854}"/>
            </c:ext>
          </c:extLst>
        </c:ser>
        <c:ser>
          <c:idx val="1"/>
          <c:order val="1"/>
          <c:tx>
            <c:strRef>
              <c:f>Sheet1!$C$1</c:f>
              <c:strCache>
                <c:ptCount val="1"/>
                <c:pt idx="0">
                  <c:v>Citas valstis</c:v>
                </c:pt>
              </c:strCache>
            </c:strRef>
          </c:tx>
          <c:spPr>
            <a:solidFill>
              <a:schemeClr val="accent6"/>
            </a:solidFill>
            <a:ln>
              <a:noFill/>
            </a:ln>
            <a:effectLst/>
          </c:spPr>
          <c:invertIfNegative val="0"/>
          <c:cat>
            <c:strRef>
              <c:f>Sheet1!$A$2:$A$21</c:f>
              <c:strCache>
                <c:ptCount val="20"/>
                <c:pt idx="0">
                  <c:v>Vācija </c:v>
                </c:pt>
                <c:pt idx="1">
                  <c:v>Apvienotā Karaliste </c:v>
                </c:pt>
                <c:pt idx="2">
                  <c:v>Krievija </c:v>
                </c:pt>
                <c:pt idx="3">
                  <c:v>Norvēģija </c:v>
                </c:pt>
                <c:pt idx="4">
                  <c:v>Somija </c:v>
                </c:pt>
                <c:pt idx="5">
                  <c:v>Zviedrija </c:v>
                </c:pt>
                <c:pt idx="6">
                  <c:v>Dānija </c:v>
                </c:pt>
                <c:pt idx="7">
                  <c:v>Lietuva </c:v>
                </c:pt>
                <c:pt idx="8">
                  <c:v>Itālija </c:v>
                </c:pt>
                <c:pt idx="9">
                  <c:v>Ukraina </c:v>
                </c:pt>
                <c:pt idx="10">
                  <c:v>Igaunija </c:v>
                </c:pt>
                <c:pt idx="11">
                  <c:v>Nīderlande </c:v>
                </c:pt>
                <c:pt idx="12">
                  <c:v>Spānija </c:v>
                </c:pt>
                <c:pt idx="13">
                  <c:v>Francija </c:v>
                </c:pt>
                <c:pt idx="14">
                  <c:v>Polija </c:v>
                </c:pt>
                <c:pt idx="15">
                  <c:v>Turcija </c:v>
                </c:pt>
                <c:pt idx="16">
                  <c:v>Beļģija</c:v>
                </c:pt>
                <c:pt idx="17">
                  <c:v>Šveice </c:v>
                </c:pt>
                <c:pt idx="18">
                  <c:v>Īrija </c:v>
                </c:pt>
                <c:pt idx="19">
                  <c:v>Austrija </c:v>
                </c:pt>
              </c:strCache>
            </c:strRef>
          </c:cat>
          <c:val>
            <c:numRef>
              <c:f>Sheet1!$C$2:$C$21</c:f>
              <c:numCache>
                <c:formatCode>General</c:formatCode>
                <c:ptCount val="20"/>
                <c:pt idx="2" formatCode="0">
                  <c:v>747.48699999999997</c:v>
                </c:pt>
                <c:pt idx="3" formatCode="0">
                  <c:v>394.58699999999999</c:v>
                </c:pt>
                <c:pt idx="9" formatCode="0">
                  <c:v>249.83500000000001</c:v>
                </c:pt>
                <c:pt idx="15" formatCode="0">
                  <c:v>158.18299999999999</c:v>
                </c:pt>
                <c:pt idx="17" formatCode="0">
                  <c:v>126.751</c:v>
                </c:pt>
              </c:numCache>
            </c:numRef>
          </c:val>
          <c:extLst>
            <c:ext xmlns:c16="http://schemas.microsoft.com/office/drawing/2014/chart" uri="{C3380CC4-5D6E-409C-BE32-E72D297353CC}">
              <c16:uniqueId val="{00000010-DD46-4412-96AD-E514CB70E854}"/>
            </c:ext>
          </c:extLst>
        </c:ser>
        <c:dLbls>
          <c:showLegendKey val="0"/>
          <c:showVal val="0"/>
          <c:showCatName val="0"/>
          <c:showSerName val="0"/>
          <c:showPercent val="0"/>
          <c:showBubbleSize val="0"/>
        </c:dLbls>
        <c:gapWidth val="40"/>
        <c:overlap val="100"/>
        <c:axId val="518047720"/>
        <c:axId val="518044768"/>
      </c:barChart>
      <c:catAx>
        <c:axId val="518047720"/>
        <c:scaling>
          <c:orientation val="minMax"/>
        </c:scaling>
        <c:delete val="0"/>
        <c:axPos val="b"/>
        <c:numFmt formatCode="General" sourceLinked="1"/>
        <c:majorTickMark val="none"/>
        <c:minorTickMark val="none"/>
        <c:tickLblPos val="nextTo"/>
        <c:spPr>
          <a:noFill/>
          <a:ln w="6350" cap="flat" cmpd="sng" algn="ctr">
            <a:solidFill>
              <a:schemeClr val="tx1">
                <a:tint val="75000"/>
              </a:schemeClr>
            </a:solidFill>
            <a:prstDash val="solid"/>
            <a:round/>
          </a:ln>
          <a:effectLst/>
        </c:spPr>
        <c:txPr>
          <a:bodyPr rot="-5400000" spcFirstLastPara="1" vertOverflow="ellipsis" wrap="square" anchor="ctr" anchorCtr="1"/>
          <a:lstStyle/>
          <a:p>
            <a:pPr>
              <a:defRPr sz="2000" b="0" i="0" u="none" strike="noStrike" kern="1200" baseline="0">
                <a:solidFill>
                  <a:schemeClr val="tx1"/>
                </a:solidFill>
                <a:latin typeface="Gill Sans Nova Cond Lt" panose="020B0306020104020203" pitchFamily="34" charset="0"/>
                <a:ea typeface="+mn-ea"/>
                <a:cs typeface="+mn-cs"/>
              </a:defRPr>
            </a:pPr>
            <a:endParaRPr lang="lv-LV"/>
          </a:p>
        </c:txPr>
        <c:crossAx val="518044768"/>
        <c:crosses val="autoZero"/>
        <c:auto val="1"/>
        <c:lblAlgn val="ctr"/>
        <c:lblOffset val="0"/>
        <c:tickLblSkip val="1"/>
        <c:noMultiLvlLbl val="0"/>
      </c:catAx>
      <c:valAx>
        <c:axId val="518044768"/>
        <c:scaling>
          <c:orientation val="minMax"/>
        </c:scaling>
        <c:delete val="0"/>
        <c:axPos val="l"/>
        <c:numFmt formatCode="0" sourceLinked="1"/>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mn-cs"/>
              </a:defRPr>
            </a:pPr>
            <a:endParaRPr lang="lv-LV"/>
          </a:p>
        </c:txPr>
        <c:crossAx val="518047720"/>
        <c:crosses val="autoZero"/>
        <c:crossBetween val="between"/>
        <c:majorUnit val="250"/>
      </c:valAx>
      <c:spPr>
        <a:noFill/>
        <a:ln>
          <a:noFill/>
        </a:ln>
        <a:effectLst/>
      </c:spPr>
    </c:plotArea>
    <c:legend>
      <c:legendPos val="r"/>
      <c:layout>
        <c:manualLayout>
          <c:xMode val="edge"/>
          <c:yMode val="edge"/>
          <c:x val="0.50250466662896986"/>
          <c:y val="0.15885578703703704"/>
          <c:w val="0.17464746563886976"/>
          <c:h val="0.1868231481481481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cap="flat" cmpd="sng" algn="ctr">
      <a:noFill/>
      <a:prstDash val="solid"/>
      <a:miter lim="800000"/>
    </a:ln>
    <a:effectLst/>
  </c:spPr>
  <c:txPr>
    <a:bodyPr/>
    <a:lstStyle/>
    <a:p>
      <a:pPr>
        <a:defRPr sz="1400">
          <a:latin typeface="Gill Sans Nova Cond Lt" panose="020B0306020104020203" pitchFamily="34" charset="0"/>
        </a:defRPr>
      </a:pPr>
      <a:endParaRPr lang="lv-LV"/>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7646717244654E-2"/>
          <c:y val="4.4057617797775277E-2"/>
          <c:w val="0.9310540474739486"/>
          <c:h val="0.73773592987400916"/>
        </c:manualLayout>
      </c:layout>
      <c:lineChart>
        <c:grouping val="standard"/>
        <c:varyColors val="0"/>
        <c:ser>
          <c:idx val="1"/>
          <c:order val="0"/>
          <c:spPr>
            <a:ln w="34925">
              <a:solidFill>
                <a:schemeClr val="accent1"/>
              </a:solidFill>
            </a:ln>
          </c:spPr>
          <c:marker>
            <c:symbol val="none"/>
          </c:marker>
          <c:dPt>
            <c:idx val="3"/>
            <c:bubble3D val="0"/>
            <c:extLst>
              <c:ext xmlns:c16="http://schemas.microsoft.com/office/drawing/2014/chart" uri="{C3380CC4-5D6E-409C-BE32-E72D297353CC}">
                <c16:uniqueId val="{00000000-F589-4B51-9636-74843EB7090F}"/>
              </c:ext>
            </c:extLst>
          </c:dPt>
          <c:dPt>
            <c:idx val="8"/>
            <c:bubble3D val="0"/>
            <c:extLst>
              <c:ext xmlns:c16="http://schemas.microsoft.com/office/drawing/2014/chart" uri="{C3380CC4-5D6E-409C-BE32-E72D297353CC}">
                <c16:uniqueId val="{00000004-75D3-4A44-9700-E928315A58EA}"/>
              </c:ext>
            </c:extLst>
          </c:dPt>
          <c:dPt>
            <c:idx val="9"/>
            <c:bubble3D val="0"/>
            <c:extLst>
              <c:ext xmlns:c16="http://schemas.microsoft.com/office/drawing/2014/chart" uri="{C3380CC4-5D6E-409C-BE32-E72D297353CC}">
                <c16:uniqueId val="{00000002-F589-4B51-9636-74843EB7090F}"/>
              </c:ext>
            </c:extLst>
          </c:dPt>
          <c:dPt>
            <c:idx val="10"/>
            <c:bubble3D val="0"/>
            <c:extLst>
              <c:ext xmlns:c16="http://schemas.microsoft.com/office/drawing/2014/chart" uri="{C3380CC4-5D6E-409C-BE32-E72D297353CC}">
                <c16:uniqueId val="{00000003-F589-4B51-9636-74843EB7090F}"/>
              </c:ext>
            </c:extLst>
          </c:dPt>
          <c:dPt>
            <c:idx val="12"/>
            <c:bubble3D val="0"/>
            <c:extLst>
              <c:ext xmlns:c16="http://schemas.microsoft.com/office/drawing/2014/chart" uri="{C3380CC4-5D6E-409C-BE32-E72D297353CC}">
                <c16:uniqueId val="{00000004-F589-4B51-9636-74843EB7090F}"/>
              </c:ext>
            </c:extLst>
          </c:dPt>
          <c:dPt>
            <c:idx val="13"/>
            <c:bubble3D val="0"/>
            <c:extLst>
              <c:ext xmlns:c16="http://schemas.microsoft.com/office/drawing/2014/chart" uri="{C3380CC4-5D6E-409C-BE32-E72D297353CC}">
                <c16:uniqueId val="{00000005-75D3-4A44-9700-E928315A58EA}"/>
              </c:ext>
            </c:extLst>
          </c:dPt>
          <c:dPt>
            <c:idx val="14"/>
            <c:bubble3D val="0"/>
            <c:extLst>
              <c:ext xmlns:c16="http://schemas.microsoft.com/office/drawing/2014/chart" uri="{C3380CC4-5D6E-409C-BE32-E72D297353CC}">
                <c16:uniqueId val="{00000006-F589-4B51-9636-74843EB7090F}"/>
              </c:ext>
            </c:extLst>
          </c:dPt>
          <c:dPt>
            <c:idx val="15"/>
            <c:bubble3D val="0"/>
            <c:extLst>
              <c:ext xmlns:c16="http://schemas.microsoft.com/office/drawing/2014/chart" uri="{C3380CC4-5D6E-409C-BE32-E72D297353CC}">
                <c16:uniqueId val="{00000007-F589-4B51-9636-74843EB7090F}"/>
              </c:ext>
            </c:extLst>
          </c:dPt>
          <c:dPt>
            <c:idx val="16"/>
            <c:bubble3D val="0"/>
            <c:extLst>
              <c:ext xmlns:c16="http://schemas.microsoft.com/office/drawing/2014/chart" uri="{C3380CC4-5D6E-409C-BE32-E72D297353CC}">
                <c16:uniqueId val="{00000008-F589-4B51-9636-74843EB7090F}"/>
              </c:ext>
            </c:extLst>
          </c:dPt>
          <c:dPt>
            <c:idx val="17"/>
            <c:bubble3D val="0"/>
            <c:extLst>
              <c:ext xmlns:c16="http://schemas.microsoft.com/office/drawing/2014/chart" uri="{C3380CC4-5D6E-409C-BE32-E72D297353CC}">
                <c16:uniqueId val="{00000009-F589-4B51-9636-74843EB7090F}"/>
              </c:ext>
            </c:extLst>
          </c:dPt>
          <c:dLbls>
            <c:dLbl>
              <c:idx val="18"/>
              <c:layout>
                <c:manualLayout>
                  <c:x val="0"/>
                  <c:y val="-8.3689531606919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D3-4A44-9700-E928315A58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Sheet1!$A$3:$A$21</c:f>
              <c:numCache>
                <c:formatCode>General</c:formatCode>
                <c:ptCount val="19"/>
                <c:pt idx="0">
                  <c:v>2000</c:v>
                </c:pt>
                <c:pt idx="2">
                  <c:v>2002</c:v>
                </c:pt>
                <c:pt idx="4">
                  <c:v>2004</c:v>
                </c:pt>
                <c:pt idx="6">
                  <c:v>2006</c:v>
                </c:pt>
                <c:pt idx="8">
                  <c:v>2008</c:v>
                </c:pt>
                <c:pt idx="10">
                  <c:v>2010</c:v>
                </c:pt>
                <c:pt idx="12">
                  <c:v>2012</c:v>
                </c:pt>
                <c:pt idx="14">
                  <c:v>2014</c:v>
                </c:pt>
                <c:pt idx="16">
                  <c:v>2016</c:v>
                </c:pt>
                <c:pt idx="18">
                  <c:v>2018</c:v>
                </c:pt>
              </c:numCache>
            </c:numRef>
          </c:cat>
          <c:val>
            <c:numRef>
              <c:f>Sheet1!$B$3:$B$21</c:f>
              <c:numCache>
                <c:formatCode>General</c:formatCode>
                <c:ptCount val="19"/>
                <c:pt idx="0">
                  <c:v>31</c:v>
                </c:pt>
                <c:pt idx="1">
                  <c:v>24</c:v>
                </c:pt>
                <c:pt idx="2">
                  <c:v>27</c:v>
                </c:pt>
                <c:pt idx="3">
                  <c:v>29</c:v>
                </c:pt>
                <c:pt idx="4">
                  <c:v>47</c:v>
                </c:pt>
                <c:pt idx="5">
                  <c:v>72</c:v>
                </c:pt>
                <c:pt idx="6">
                  <c:v>99</c:v>
                </c:pt>
                <c:pt idx="7">
                  <c:v>131</c:v>
                </c:pt>
                <c:pt idx="8">
                  <c:v>198</c:v>
                </c:pt>
                <c:pt idx="9">
                  <c:v>186</c:v>
                </c:pt>
                <c:pt idx="10">
                  <c:v>224</c:v>
                </c:pt>
                <c:pt idx="11">
                  <c:v>215</c:v>
                </c:pt>
                <c:pt idx="12">
                  <c:v>229</c:v>
                </c:pt>
                <c:pt idx="13">
                  <c:v>221</c:v>
                </c:pt>
                <c:pt idx="14">
                  <c:v>235</c:v>
                </c:pt>
                <c:pt idx="15">
                  <c:v>332</c:v>
                </c:pt>
                <c:pt idx="16">
                  <c:v>364</c:v>
                </c:pt>
                <c:pt idx="17">
                  <c:v>398</c:v>
                </c:pt>
                <c:pt idx="18">
                  <c:v>467</c:v>
                </c:pt>
              </c:numCache>
            </c:numRef>
          </c:val>
          <c:smooth val="0"/>
          <c:extLst>
            <c:ext xmlns:c16="http://schemas.microsoft.com/office/drawing/2014/chart" uri="{C3380CC4-5D6E-409C-BE32-E72D297353CC}">
              <c16:uniqueId val="{0000001E-75D3-4A44-9700-E928315A58EA}"/>
            </c:ext>
          </c:extLst>
        </c:ser>
        <c:dLbls>
          <c:showLegendKey val="0"/>
          <c:showVal val="0"/>
          <c:showCatName val="0"/>
          <c:showSerName val="0"/>
          <c:showPercent val="0"/>
          <c:showBubbleSize val="0"/>
        </c:dLbls>
        <c:smooth val="0"/>
        <c:axId val="144642048"/>
        <c:axId val="144643584"/>
      </c:lineChart>
      <c:catAx>
        <c:axId val="144642048"/>
        <c:scaling>
          <c:orientation val="minMax"/>
        </c:scaling>
        <c:delete val="0"/>
        <c:axPos val="b"/>
        <c:numFmt formatCode="General" sourceLinked="0"/>
        <c:majorTickMark val="none"/>
        <c:minorTickMark val="none"/>
        <c:tickLblPos val="low"/>
        <c:txPr>
          <a:bodyPr rot="0" vert="horz"/>
          <a:lstStyle/>
          <a:p>
            <a:pPr>
              <a:defRPr/>
            </a:pPr>
            <a:endParaRPr lang="lv-LV"/>
          </a:p>
        </c:txPr>
        <c:crossAx val="144643584"/>
        <c:crosses val="autoZero"/>
        <c:auto val="1"/>
        <c:lblAlgn val="ctr"/>
        <c:lblOffset val="100"/>
        <c:tickLblSkip val="1"/>
        <c:noMultiLvlLbl val="0"/>
      </c:catAx>
      <c:valAx>
        <c:axId val="144643584"/>
        <c:scaling>
          <c:orientation val="minMax"/>
          <c:max val="600"/>
          <c:min val="0"/>
        </c:scaling>
        <c:delete val="0"/>
        <c:axPos val="l"/>
        <c:numFmt formatCode="0" sourceLinked="0"/>
        <c:majorTickMark val="out"/>
        <c:minorTickMark val="none"/>
        <c:tickLblPos val="nextTo"/>
        <c:spPr>
          <a:ln>
            <a:noFill/>
          </a:ln>
        </c:spPr>
        <c:crossAx val="144642048"/>
        <c:crosses val="autoZero"/>
        <c:crossBetween val="between"/>
        <c:majorUnit val="200"/>
      </c:valAx>
    </c:plotArea>
    <c:plotVisOnly val="1"/>
    <c:dispBlanksAs val="gap"/>
    <c:showDLblsOverMax val="0"/>
  </c:chart>
  <c:spPr>
    <a:ln>
      <a:noFill/>
    </a:ln>
  </c:spPr>
  <c:txPr>
    <a:bodyPr/>
    <a:lstStyle/>
    <a:p>
      <a:pPr>
        <a:defRPr sz="1400">
          <a:latin typeface="Gill Sans Nova Cond Lt" panose="020B0306020104020203" pitchFamily="34" charset="0"/>
        </a:defRPr>
      </a:pPr>
      <a:endParaRPr lang="lv-LV"/>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619758517961827E-2"/>
          <c:y val="6.3373175423574415E-2"/>
          <c:w val="0.91826285187189205"/>
          <c:h val="0.83463273593658938"/>
        </c:manualLayout>
      </c:layout>
      <c:barChart>
        <c:barDir val="col"/>
        <c:grouping val="clustered"/>
        <c:varyColors val="0"/>
        <c:ser>
          <c:idx val="0"/>
          <c:order val="0"/>
          <c:tx>
            <c:strRef>
              <c:f>Sheet1!$A$2</c:f>
              <c:strCache>
                <c:ptCount val="1"/>
                <c:pt idx="0">
                  <c:v>(H) Transports un uzglabāšana</c:v>
                </c:pt>
              </c:strCache>
            </c:strRef>
          </c:tx>
          <c:invertIfNegative val="0"/>
          <c:dLbls>
            <c:spPr>
              <a:noFill/>
              <a:ln>
                <a:noFill/>
              </a:ln>
              <a:effectLst/>
            </c:spPr>
            <c:txPr>
              <a:bodyPr/>
              <a:lstStyle/>
              <a:p>
                <a:pPr algn="ctr">
                  <a:defRPr sz="2000">
                    <a:solidFill>
                      <a:schemeClr val="bg1"/>
                    </a:solidFill>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Sheet1!$B$1:$J$1</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Sheet1!$B$2:$J$2</c:f>
              <c:numCache>
                <c:formatCode>General</c:formatCode>
                <c:ptCount val="9"/>
                <c:pt idx="0">
                  <c:v>71.400000000000006</c:v>
                </c:pt>
                <c:pt idx="1">
                  <c:v>73.2</c:v>
                </c:pt>
                <c:pt idx="2">
                  <c:v>75.099999999999994</c:v>
                </c:pt>
                <c:pt idx="3">
                  <c:v>77.3</c:v>
                </c:pt>
                <c:pt idx="4">
                  <c:v>84.8</c:v>
                </c:pt>
                <c:pt idx="5">
                  <c:v>85.3</c:v>
                </c:pt>
                <c:pt idx="6">
                  <c:v>83.3</c:v>
                </c:pt>
                <c:pt idx="7">
                  <c:v>79.599999999999994</c:v>
                </c:pt>
                <c:pt idx="8">
                  <c:v>80.7</c:v>
                </c:pt>
              </c:numCache>
            </c:numRef>
          </c:val>
          <c:extLst>
            <c:ext xmlns:c16="http://schemas.microsoft.com/office/drawing/2014/chart" uri="{C3380CC4-5D6E-409C-BE32-E72D297353CC}">
              <c16:uniqueId val="{00000000-7313-4DF4-BF3E-638F09893D08}"/>
            </c:ext>
          </c:extLst>
        </c:ser>
        <c:dLbls>
          <c:showLegendKey val="0"/>
          <c:showVal val="0"/>
          <c:showCatName val="0"/>
          <c:showSerName val="0"/>
          <c:showPercent val="0"/>
          <c:showBubbleSize val="0"/>
        </c:dLbls>
        <c:gapWidth val="50"/>
        <c:axId val="208805384"/>
        <c:axId val="208804208"/>
      </c:barChart>
      <c:catAx>
        <c:axId val="208805384"/>
        <c:scaling>
          <c:orientation val="minMax"/>
        </c:scaling>
        <c:delete val="0"/>
        <c:axPos val="b"/>
        <c:numFmt formatCode="General" sourceLinked="1"/>
        <c:majorTickMark val="none"/>
        <c:minorTickMark val="none"/>
        <c:tickLblPos val="low"/>
        <c:spPr>
          <a:noFill/>
          <a:ln w="9525" cap="flat" cmpd="sng" algn="ctr">
            <a:solidFill>
              <a:schemeClr val="bg1">
                <a:lumMod val="50000"/>
              </a:schemeClr>
            </a:solidFill>
            <a:round/>
          </a:ln>
          <a:effectLst/>
        </c:spPr>
        <c:txPr>
          <a:bodyPr rot="0" vert="horz"/>
          <a:lstStyle/>
          <a:p>
            <a:pPr algn="ctr">
              <a:defRPr/>
            </a:pPr>
            <a:endParaRPr lang="lv-LV"/>
          </a:p>
        </c:txPr>
        <c:crossAx val="208804208"/>
        <c:crosses val="autoZero"/>
        <c:auto val="1"/>
        <c:lblAlgn val="ctr"/>
        <c:lblOffset val="100"/>
        <c:noMultiLvlLbl val="0"/>
      </c:catAx>
      <c:valAx>
        <c:axId val="208804208"/>
        <c:scaling>
          <c:orientation val="minMax"/>
          <c:min val="50"/>
        </c:scaling>
        <c:delete val="0"/>
        <c:axPos val="l"/>
        <c:numFmt formatCode="0" sourceLinked="0"/>
        <c:majorTickMark val="out"/>
        <c:minorTickMark val="none"/>
        <c:tickLblPos val="nextTo"/>
        <c:spPr>
          <a:noFill/>
          <a:ln>
            <a:noFill/>
          </a:ln>
          <a:effectLst/>
        </c:spPr>
        <c:txPr>
          <a:bodyPr rot="-60000000" vert="horz"/>
          <a:lstStyle/>
          <a:p>
            <a:pPr algn="ctr">
              <a:defRPr/>
            </a:pPr>
            <a:endParaRPr lang="lv-LV"/>
          </a:p>
        </c:txPr>
        <c:crossAx val="20880538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sz="1400" b="0">
          <a:solidFill>
            <a:schemeClr val="tx1"/>
          </a:solidFill>
          <a:latin typeface="Gill Sans Nova Cond Lt" panose="020B0306020104020203" pitchFamily="34" charset="0"/>
          <a:cs typeface="Arial" panose="020B0604020202020204" pitchFamily="34" charset="0"/>
        </a:defRPr>
      </a:pPr>
      <a:endParaRPr lang="lv-LV"/>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461532281074461"/>
          <c:y val="0.19380670336561909"/>
          <c:w val="0.3279449193155024"/>
          <c:h val="0.60201426149164983"/>
        </c:manualLayout>
      </c:layout>
      <c:pieChart>
        <c:varyColors val="1"/>
        <c:ser>
          <c:idx val="0"/>
          <c:order val="0"/>
          <c:spPr>
            <a:effectLst>
              <a:outerShdw blurRad="50800" dist="38100" dir="2700000" algn="tl" rotWithShape="0">
                <a:prstClr val="black">
                  <a:alpha val="40000"/>
                </a:prstClr>
              </a:outerShdw>
            </a:effectLst>
          </c:spPr>
          <c:dPt>
            <c:idx val="0"/>
            <c:bubble3D val="0"/>
            <c:spPr>
              <a:solidFill>
                <a:schemeClr val="accent1"/>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E163-44F3-AD96-E6638A3DA778}"/>
              </c:ext>
            </c:extLst>
          </c:dPt>
          <c:dPt>
            <c:idx val="1"/>
            <c:bubble3D val="0"/>
            <c:spPr>
              <a:solidFill>
                <a:schemeClr val="accent2"/>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E163-44F3-AD96-E6638A3DA778}"/>
              </c:ext>
            </c:extLst>
          </c:dPt>
          <c:dPt>
            <c:idx val="2"/>
            <c:bubble3D val="0"/>
            <c:spPr>
              <a:solidFill>
                <a:schemeClr val="accent3"/>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1E8C-4DE2-88F3-7DEA11FDBC4F}"/>
              </c:ext>
            </c:extLst>
          </c:dPt>
          <c:dPt>
            <c:idx val="3"/>
            <c:bubble3D val="0"/>
            <c:spPr>
              <a:solidFill>
                <a:schemeClr val="accent4"/>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E163-44F3-AD96-E6638A3DA778}"/>
              </c:ext>
            </c:extLst>
          </c:dPt>
          <c:dPt>
            <c:idx val="4"/>
            <c:bubble3D val="0"/>
            <c:spPr>
              <a:solidFill>
                <a:schemeClr val="accent5"/>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2-EC4A-4DA1-8F03-EA582C89810D}"/>
              </c:ext>
            </c:extLst>
          </c:dPt>
          <c:dPt>
            <c:idx val="5"/>
            <c:bubble3D val="0"/>
            <c:spPr>
              <a:solidFill>
                <a:schemeClr val="accent6"/>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EC4A-4DA1-8F03-EA582C89810D}"/>
              </c:ext>
            </c:extLst>
          </c:dPt>
          <c:dPt>
            <c:idx val="6"/>
            <c:bubble3D val="0"/>
            <c:spPr>
              <a:solidFill>
                <a:schemeClr val="accent1">
                  <a:lumMod val="60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1E8C-4DE2-88F3-7DEA11FDBC4F}"/>
              </c:ext>
            </c:extLst>
          </c:dPt>
          <c:dPt>
            <c:idx val="7"/>
            <c:bubble3D val="0"/>
            <c:spPr>
              <a:solidFill>
                <a:schemeClr val="accent2">
                  <a:lumMod val="60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F-1E8C-4DE2-88F3-7DEA11FDBC4F}"/>
              </c:ext>
            </c:extLst>
          </c:dPt>
          <c:dLbls>
            <c:dLbl>
              <c:idx val="0"/>
              <c:layout>
                <c:manualLayout>
                  <c:x val="4.8207619207889227E-2"/>
                  <c:y val="4.129793510324483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163-44F3-AD96-E6638A3DA778}"/>
                </c:ext>
              </c:extLst>
            </c:dLbl>
            <c:dLbl>
              <c:idx val="1"/>
              <c:layout>
                <c:manualLayout>
                  <c:x val="7.5388205444119546E-2"/>
                  <c:y val="-1.0146459051325027E-1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163-44F3-AD96-E6638A3DA778}"/>
                </c:ext>
              </c:extLst>
            </c:dLbl>
            <c:dLbl>
              <c:idx val="3"/>
              <c:layout>
                <c:manualLayout>
                  <c:x val="-4.8207619207889345E-2"/>
                  <c:y val="-8.849557522123893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163-44F3-AD96-E6638A3DA778}"/>
                </c:ext>
              </c:extLst>
            </c:dLbl>
            <c:dLbl>
              <c:idx val="4"/>
              <c:layout>
                <c:manualLayout>
                  <c:x val="-2.3044001156476743E-2"/>
                  <c:y val="3.980884026664813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EC4A-4DA1-8F03-EA582C89810D}"/>
                </c:ext>
              </c:extLst>
            </c:dLbl>
            <c:dLbl>
              <c:idx val="5"/>
              <c:layout>
                <c:manualLayout>
                  <c:x val="-4.3386857287100414E-2"/>
                  <c:y val="6.194690265486725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C4A-4DA1-8F03-EA582C89810D}"/>
                </c:ext>
              </c:extLst>
            </c:dLbl>
            <c:dLbl>
              <c:idx val="6"/>
              <c:layout>
                <c:manualLayout>
                  <c:x val="3.2825466275860191E-3"/>
                  <c:y val="2.056325923861287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1E8C-4DE2-88F3-7DEA11FDBC4F}"/>
                </c:ext>
              </c:extLst>
            </c:dLbl>
            <c:dLbl>
              <c:idx val="7"/>
              <c:layout>
                <c:manualLayout>
                  <c:x val="0.10527038337710183"/>
                  <c:y val="-1.446983950015097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1E8C-4DE2-88F3-7DEA11FDBC4F}"/>
                </c:ext>
              </c:extLst>
            </c:dLbl>
            <c:spPr>
              <a:noFill/>
              <a:ln>
                <a:noFill/>
              </a:ln>
              <a:effectLst/>
            </c:spPr>
            <c:txPr>
              <a:bodyPr rot="0" spcFirstLastPara="1" vertOverflow="ellipsis" vert="horz" wrap="none" anchor="ctr" anchorCtr="1"/>
              <a:lstStyle/>
              <a:p>
                <a:pPr algn="ctr">
                  <a:defRPr sz="2000" b="0" i="0" u="none" strike="noStrike" kern="1200" baseline="0">
                    <a:solidFill>
                      <a:schemeClr val="tx1"/>
                    </a:solidFill>
                    <a:latin typeface="Gill Sans Nova Cond Lt" panose="020B0306020104020203" pitchFamily="34" charset="0"/>
                    <a:ea typeface="+mn-ea"/>
                    <a:cs typeface="+mn-cs"/>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rect">
                    <a:avLst/>
                  </a:prstGeom>
                  <a:noFill/>
                  <a:ln>
                    <a:noFill/>
                  </a:ln>
                </c15:spPr>
              </c:ext>
            </c:extLst>
          </c:dLbls>
          <c:cat>
            <c:strRef>
              <c:f>Sheet1!$A$2:$A$9</c:f>
              <c:strCache>
                <c:ptCount val="8"/>
                <c:pt idx="0">
                  <c:v>Kravu pārvadājumi pa autoceļiem</c:v>
                </c:pt>
                <c:pt idx="1">
                  <c:v>Pasažieru pārvadājumi pa autoceļiem</c:v>
                </c:pt>
                <c:pt idx="2">
                  <c:v>Sauszemes transporta palīgdarbības</c:v>
                </c:pt>
                <c:pt idx="3">
                  <c:v>Pārējās transporta palīgdarbības</c:v>
                </c:pt>
                <c:pt idx="4">
                  <c:v>Pasta un kurjeru darbība</c:v>
                </c:pt>
                <c:pt idx="5">
                  <c:v>Kravu iekraušana un izkraušana</c:v>
                </c:pt>
                <c:pt idx="6">
                  <c:v>Kravu dzelzceļa transports</c:v>
                </c:pt>
                <c:pt idx="7">
                  <c:v>Cits transports, palīgdarbības</c:v>
                </c:pt>
              </c:strCache>
            </c:strRef>
          </c:cat>
          <c:val>
            <c:numRef>
              <c:f>Sheet1!$B$2:$B$9</c:f>
              <c:numCache>
                <c:formatCode>0.0</c:formatCode>
                <c:ptCount val="8"/>
                <c:pt idx="0">
                  <c:v>33.329555471603072</c:v>
                </c:pt>
                <c:pt idx="1">
                  <c:v>17.045712126936156</c:v>
                </c:pt>
                <c:pt idx="2">
                  <c:v>11.032615539604585</c:v>
                </c:pt>
                <c:pt idx="3">
                  <c:v>10.576753557486462</c:v>
                </c:pt>
                <c:pt idx="4">
                  <c:v>6.9311169877849128</c:v>
                </c:pt>
                <c:pt idx="5">
                  <c:v>6.7296310288376775</c:v>
                </c:pt>
                <c:pt idx="6">
                  <c:v>3.2817025563531041</c:v>
                </c:pt>
                <c:pt idx="7">
                  <c:v>11.07291273139403</c:v>
                </c:pt>
              </c:numCache>
            </c:numRef>
          </c:val>
          <c:extLst>
            <c:ext xmlns:c16="http://schemas.microsoft.com/office/drawing/2014/chart" uri="{C3380CC4-5D6E-409C-BE32-E72D297353CC}">
              <c16:uniqueId val="{00000000-E562-4AB4-9FF0-22A579A5C40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zero"/>
    <c:showDLblsOverMax val="0"/>
  </c:chart>
  <c:spPr>
    <a:noFill/>
    <a:ln w="6350" cap="flat" cmpd="sng" algn="ctr">
      <a:noFill/>
      <a:prstDash val="solid"/>
      <a:miter lim="800000"/>
    </a:ln>
    <a:effectLst/>
  </c:spPr>
  <c:txPr>
    <a:bodyPr/>
    <a:lstStyle/>
    <a:p>
      <a:pPr>
        <a:defRPr sz="2000" b="0">
          <a:solidFill>
            <a:schemeClr val="tx1"/>
          </a:solidFill>
          <a:latin typeface="Gill Sans Nova Cond Lt" panose="020B0306020104020203" pitchFamily="34" charset="0"/>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213982918409816E-2"/>
          <c:y val="1.8903194289775823E-2"/>
          <c:w val="0.97031998462703173"/>
          <c:h val="0.97031998462703173"/>
        </c:manualLayout>
      </c:layout>
      <c:pieChart>
        <c:varyColors val="0"/>
        <c:ser>
          <c:idx val="9"/>
          <c:order val="0"/>
          <c:tx>
            <c:strRef>
              <c:f>Sheet1!$A$2</c:f>
              <c:strCache>
                <c:ptCount val="1"/>
                <c:pt idx="0">
                  <c:v>pv</c:v>
                </c:pt>
              </c:strCache>
            </c:strRef>
          </c:tx>
          <c:spPr>
            <a:solidFill>
              <a:schemeClr val="bg1"/>
            </a:solidFill>
            <a:ln>
              <a:noFill/>
            </a:ln>
            <a:effectLst/>
          </c:spPr>
          <c:dPt>
            <c:idx val="0"/>
            <c:bubble3D val="0"/>
            <c:extLst>
              <c:ext xmlns:c16="http://schemas.microsoft.com/office/drawing/2014/chart" uri="{C3380CC4-5D6E-409C-BE32-E72D297353CC}">
                <c16:uniqueId val="{00000000-835B-4DB2-9768-8F6BC90E20FF}"/>
              </c:ext>
            </c:extLst>
          </c:dPt>
          <c:dPt>
            <c:idx val="1"/>
            <c:bubble3D val="0"/>
            <c:extLst>
              <c:ext xmlns:c16="http://schemas.microsoft.com/office/drawing/2014/chart" uri="{C3380CC4-5D6E-409C-BE32-E72D297353CC}">
                <c16:uniqueId val="{00000001-835B-4DB2-9768-8F6BC90E20FF}"/>
              </c:ext>
            </c:extLst>
          </c:dPt>
          <c:dPt>
            <c:idx val="2"/>
            <c:bubble3D val="0"/>
            <c:extLst>
              <c:ext xmlns:c16="http://schemas.microsoft.com/office/drawing/2014/chart" uri="{C3380CC4-5D6E-409C-BE32-E72D297353CC}">
                <c16:uniqueId val="{00000002-835B-4DB2-9768-8F6BC90E20FF}"/>
              </c:ext>
            </c:extLst>
          </c:dPt>
          <c:dPt>
            <c:idx val="3"/>
            <c:bubble3D val="0"/>
            <c:extLst>
              <c:ext xmlns:c16="http://schemas.microsoft.com/office/drawing/2014/chart" uri="{C3380CC4-5D6E-409C-BE32-E72D297353CC}">
                <c16:uniqueId val="{00000003-835B-4DB2-9768-8F6BC90E20FF}"/>
              </c:ext>
            </c:extLst>
          </c:dPt>
          <c:dPt>
            <c:idx val="4"/>
            <c:bubble3D val="0"/>
            <c:extLst>
              <c:ext xmlns:c16="http://schemas.microsoft.com/office/drawing/2014/chart" uri="{C3380CC4-5D6E-409C-BE32-E72D297353CC}">
                <c16:uniqueId val="{00000004-835B-4DB2-9768-8F6BC90E20FF}"/>
              </c:ext>
            </c:extLst>
          </c:dPt>
          <c:dPt>
            <c:idx val="5"/>
            <c:bubble3D val="0"/>
            <c:extLst>
              <c:ext xmlns:c16="http://schemas.microsoft.com/office/drawing/2014/chart" uri="{C3380CC4-5D6E-409C-BE32-E72D297353CC}">
                <c16:uniqueId val="{00000005-835B-4DB2-9768-8F6BC90E20FF}"/>
              </c:ext>
            </c:extLst>
          </c:dPt>
          <c:dPt>
            <c:idx val="6"/>
            <c:bubble3D val="0"/>
            <c:extLst>
              <c:ext xmlns:c16="http://schemas.microsoft.com/office/drawing/2014/chart" uri="{C3380CC4-5D6E-409C-BE32-E72D297353CC}">
                <c16:uniqueId val="{00000006-835B-4DB2-9768-8F6BC90E20FF}"/>
              </c:ext>
            </c:extLst>
          </c:dPt>
          <c:dPt>
            <c:idx val="7"/>
            <c:bubble3D val="0"/>
            <c:extLst>
              <c:ext xmlns:c16="http://schemas.microsoft.com/office/drawing/2014/chart" uri="{C3380CC4-5D6E-409C-BE32-E72D297353CC}">
                <c16:uniqueId val="{00000007-835B-4DB2-9768-8F6BC90E20FF}"/>
              </c:ext>
            </c:extLst>
          </c:dPt>
          <c:dPt>
            <c:idx val="8"/>
            <c:bubble3D val="0"/>
            <c:extLst>
              <c:ext xmlns:c16="http://schemas.microsoft.com/office/drawing/2014/chart" uri="{C3380CC4-5D6E-409C-BE32-E72D297353CC}">
                <c16:uniqueId val="{00000008-835B-4DB2-9768-8F6BC90E20FF}"/>
              </c:ext>
            </c:extLst>
          </c:dPt>
          <c:dPt>
            <c:idx val="9"/>
            <c:bubble3D val="0"/>
            <c:extLst>
              <c:ext xmlns:c16="http://schemas.microsoft.com/office/drawing/2014/chart" uri="{C3380CC4-5D6E-409C-BE32-E72D297353CC}">
                <c16:uniqueId val="{00000009-835B-4DB2-9768-8F6BC90E20FF}"/>
              </c:ext>
            </c:extLst>
          </c:dPt>
          <c:cat>
            <c:strRef>
              <c:f>Sheet1!$B$1:$K$1</c:f>
              <c:strCache>
                <c:ptCount val="10"/>
                <c:pt idx="0">
                  <c:v>Lauksaimniecība, mežsaimniecība, zvejniecība</c:v>
                </c:pt>
                <c:pt idx="1">
                  <c:v>Apstrādes rūpniecība</c:v>
                </c:pt>
                <c:pt idx="2">
                  <c:v>Pārējā rūpniecība</c:v>
                </c:pt>
                <c:pt idx="3">
                  <c:v>Būvniecība</c:v>
                </c:pt>
                <c:pt idx="4">
                  <c:v>Tirdzniecība, izmitināšana</c:v>
                </c:pt>
                <c:pt idx="5">
                  <c:v>Transports un uzglabāšana</c:v>
                </c:pt>
                <c:pt idx="6">
                  <c:v>Finanšu un apdrošināšanas darbības</c:v>
                </c:pt>
                <c:pt idx="7">
                  <c:v>Operācijas ar nekustami īpašumu</c:v>
                </c:pt>
                <c:pt idx="8">
                  <c:v>Citi komercpakalpojumi</c:v>
                </c:pt>
                <c:pt idx="9">
                  <c:v>Sabiedriskie pakalpojumi</c:v>
                </c:pt>
              </c:strCache>
            </c:strRef>
          </c:cat>
          <c:val>
            <c:numRef>
              <c:f>Sheet1!$B$2:$K$2</c:f>
              <c:numCache>
                <c:formatCode>General</c:formatCode>
                <c:ptCount val="10"/>
                <c:pt idx="0" formatCode="0">
                  <c:v>710.03499999999997</c:v>
                </c:pt>
              </c:numCache>
            </c:numRef>
          </c:val>
          <c:extLst>
            <c:ext xmlns:c16="http://schemas.microsoft.com/office/drawing/2014/chart" uri="{C3380CC4-5D6E-409C-BE32-E72D297353CC}">
              <c16:uniqueId val="{0000000A-835B-4DB2-9768-8F6BC90E20FF}"/>
            </c:ext>
          </c:extLst>
        </c:ser>
        <c:dLbls>
          <c:showLegendKey val="0"/>
          <c:showVal val="0"/>
          <c:showCatName val="0"/>
          <c:showSerName val="0"/>
          <c:showPercent val="0"/>
          <c:showBubbleSize val="0"/>
          <c:showLeaderLines val="0"/>
        </c:dLbls>
        <c:firstSliceAng val="0"/>
      </c:pieChart>
      <c:spPr>
        <a:noFill/>
        <a:ln w="24631">
          <a:noFill/>
        </a:ln>
        <a:effectLst/>
      </c:spPr>
    </c:plotArea>
    <c:plotVisOnly val="1"/>
    <c:dispBlanksAs val="gap"/>
    <c:showDLblsOverMax val="0"/>
  </c:chart>
  <c:spPr>
    <a:noFill/>
    <a:ln w="9525" cap="flat" cmpd="sng" algn="ctr">
      <a:noFill/>
      <a:prstDash val="solid"/>
      <a:round/>
    </a:ln>
    <a:effectLst/>
  </c:spPr>
  <c:txPr>
    <a:bodyPr/>
    <a:lstStyle/>
    <a:p>
      <a:pPr>
        <a:defRPr sz="800" b="0" i="0" u="none" strike="noStrike" baseline="0">
          <a:solidFill>
            <a:srgbClr val="000000"/>
          </a:solidFill>
          <a:latin typeface="Candara" panose="020E0502030303020204" pitchFamily="34" charset="0"/>
          <a:ea typeface="Arial"/>
          <a:cs typeface="Arial"/>
        </a:defRPr>
      </a:pPr>
      <a:endParaRPr lang="lv-LV"/>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213982918409816E-2"/>
          <c:y val="1.8903194289775823E-2"/>
          <c:w val="0.85531985318020887"/>
          <c:h val="0.85744335419036788"/>
        </c:manualLayout>
      </c:layout>
      <c:pieChart>
        <c:varyColors val="1"/>
        <c:ser>
          <c:idx val="9"/>
          <c:order val="0"/>
          <c:tx>
            <c:strRef>
              <c:f>Sheet1!$A$2</c:f>
              <c:strCache>
                <c:ptCount val="1"/>
                <c:pt idx="0">
                  <c:v>pv</c:v>
                </c:pt>
              </c:strCache>
            </c:strRef>
          </c:tx>
          <c:spPr>
            <a:ln>
              <a:noFill/>
            </a:ln>
          </c:spPr>
          <c:dPt>
            <c:idx val="0"/>
            <c:bubble3D val="0"/>
            <c:spPr>
              <a:solidFill>
                <a:schemeClr val="accent1"/>
              </a:solidFill>
              <a:ln>
                <a:noFill/>
              </a:ln>
              <a:effectLst/>
            </c:spPr>
            <c:extLst>
              <c:ext xmlns:c16="http://schemas.microsoft.com/office/drawing/2014/chart" uri="{C3380CC4-5D6E-409C-BE32-E72D297353CC}">
                <c16:uniqueId val="{00000001-A28A-4EC4-8756-47BCC38F4D89}"/>
              </c:ext>
            </c:extLst>
          </c:dPt>
          <c:dPt>
            <c:idx val="1"/>
            <c:bubble3D val="0"/>
            <c:spPr>
              <a:solidFill>
                <a:schemeClr val="accent2"/>
              </a:solidFill>
              <a:ln>
                <a:noFill/>
              </a:ln>
              <a:effectLst/>
            </c:spPr>
            <c:extLst>
              <c:ext xmlns:c16="http://schemas.microsoft.com/office/drawing/2014/chart" uri="{C3380CC4-5D6E-409C-BE32-E72D297353CC}">
                <c16:uniqueId val="{00000003-A28A-4EC4-8756-47BCC38F4D89}"/>
              </c:ext>
            </c:extLst>
          </c:dPt>
          <c:dPt>
            <c:idx val="2"/>
            <c:bubble3D val="0"/>
            <c:spPr>
              <a:solidFill>
                <a:schemeClr val="accent3"/>
              </a:solidFill>
              <a:ln>
                <a:noFill/>
              </a:ln>
              <a:effectLst/>
            </c:spPr>
            <c:extLst>
              <c:ext xmlns:c16="http://schemas.microsoft.com/office/drawing/2014/chart" uri="{C3380CC4-5D6E-409C-BE32-E72D297353CC}">
                <c16:uniqueId val="{00000005-A28A-4EC4-8756-47BCC38F4D89}"/>
              </c:ext>
            </c:extLst>
          </c:dPt>
          <c:dPt>
            <c:idx val="3"/>
            <c:bubble3D val="0"/>
            <c:spPr>
              <a:solidFill>
                <a:schemeClr val="accent4"/>
              </a:solidFill>
              <a:ln>
                <a:noFill/>
              </a:ln>
              <a:effectLst/>
            </c:spPr>
            <c:extLst>
              <c:ext xmlns:c16="http://schemas.microsoft.com/office/drawing/2014/chart" uri="{C3380CC4-5D6E-409C-BE32-E72D297353CC}">
                <c16:uniqueId val="{00000007-A28A-4EC4-8756-47BCC38F4D89}"/>
              </c:ext>
            </c:extLst>
          </c:dPt>
          <c:dPt>
            <c:idx val="4"/>
            <c:bubble3D val="0"/>
            <c:spPr>
              <a:solidFill>
                <a:schemeClr val="accent5"/>
              </a:solidFill>
              <a:ln>
                <a:noFill/>
              </a:ln>
              <a:effectLst/>
            </c:spPr>
            <c:extLst>
              <c:ext xmlns:c16="http://schemas.microsoft.com/office/drawing/2014/chart" uri="{C3380CC4-5D6E-409C-BE32-E72D297353CC}">
                <c16:uniqueId val="{00000009-A28A-4EC4-8756-47BCC38F4D89}"/>
              </c:ext>
            </c:extLst>
          </c:dPt>
          <c:dPt>
            <c:idx val="5"/>
            <c:bubble3D val="0"/>
            <c:spPr>
              <a:solidFill>
                <a:schemeClr val="accent6"/>
              </a:solidFill>
              <a:ln>
                <a:noFill/>
              </a:ln>
              <a:effectLst/>
            </c:spPr>
            <c:extLst>
              <c:ext xmlns:c16="http://schemas.microsoft.com/office/drawing/2014/chart" uri="{C3380CC4-5D6E-409C-BE32-E72D297353CC}">
                <c16:uniqueId val="{0000000B-A28A-4EC4-8756-47BCC38F4D89}"/>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A28A-4EC4-8756-47BCC38F4D89}"/>
              </c:ext>
            </c:extLst>
          </c:dPt>
          <c:dPt>
            <c:idx val="7"/>
            <c:bubble3D val="0"/>
            <c:spPr>
              <a:solidFill>
                <a:schemeClr val="accent2">
                  <a:lumMod val="75000"/>
                </a:schemeClr>
              </a:solidFill>
              <a:ln>
                <a:noFill/>
              </a:ln>
              <a:effectLst/>
            </c:spPr>
            <c:extLst>
              <c:ext xmlns:c16="http://schemas.microsoft.com/office/drawing/2014/chart" uri="{C3380CC4-5D6E-409C-BE32-E72D297353CC}">
                <c16:uniqueId val="{0000000F-A28A-4EC4-8756-47BCC38F4D89}"/>
              </c:ext>
            </c:extLst>
          </c:dPt>
          <c:dPt>
            <c:idx val="8"/>
            <c:bubble3D val="0"/>
            <c:spPr>
              <a:solidFill>
                <a:schemeClr val="accent3">
                  <a:lumMod val="75000"/>
                </a:schemeClr>
              </a:solidFill>
              <a:ln>
                <a:noFill/>
              </a:ln>
              <a:effectLst/>
            </c:spPr>
            <c:extLst>
              <c:ext xmlns:c16="http://schemas.microsoft.com/office/drawing/2014/chart" uri="{C3380CC4-5D6E-409C-BE32-E72D297353CC}">
                <c16:uniqueId val="{00000011-A28A-4EC4-8756-47BCC38F4D89}"/>
              </c:ext>
            </c:extLst>
          </c:dPt>
          <c:dPt>
            <c:idx val="9"/>
            <c:bubble3D val="0"/>
            <c:spPr>
              <a:solidFill>
                <a:schemeClr val="accent4">
                  <a:lumMod val="75000"/>
                </a:schemeClr>
              </a:solidFill>
              <a:ln>
                <a:noFill/>
              </a:ln>
              <a:effectLst/>
            </c:spPr>
            <c:extLst>
              <c:ext xmlns:c16="http://schemas.microsoft.com/office/drawing/2014/chart" uri="{C3380CC4-5D6E-409C-BE32-E72D297353CC}">
                <c16:uniqueId val="{00000013-A28A-4EC4-8756-47BCC38F4D89}"/>
              </c:ext>
            </c:extLst>
          </c:dPt>
          <c:dLbls>
            <c:dLbl>
              <c:idx val="0"/>
              <c:tx>
                <c:rich>
                  <a:bodyPr/>
                  <a:lstStyle/>
                  <a:p>
                    <a:fld id="{C1A46EEC-7EDD-4371-860E-CBB94C975B30}"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A28A-4EC4-8756-47BCC38F4D89}"/>
                </c:ext>
              </c:extLst>
            </c:dLbl>
            <c:dLbl>
              <c:idx val="1"/>
              <c:tx>
                <c:rich>
                  <a:bodyPr/>
                  <a:lstStyle/>
                  <a:p>
                    <a:fld id="{4F290EBE-C011-4C43-9935-169C5C617659}"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A28A-4EC4-8756-47BCC38F4D89}"/>
                </c:ext>
              </c:extLst>
            </c:dLbl>
            <c:dLbl>
              <c:idx val="2"/>
              <c:tx>
                <c:rich>
                  <a:bodyPr/>
                  <a:lstStyle/>
                  <a:p>
                    <a:fld id="{5E09DD36-F332-4BCC-93DB-69F1E5719792}"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A28A-4EC4-8756-47BCC38F4D89}"/>
                </c:ext>
              </c:extLst>
            </c:dLbl>
            <c:dLbl>
              <c:idx val="3"/>
              <c:tx>
                <c:rich>
                  <a:bodyPr/>
                  <a:lstStyle/>
                  <a:p>
                    <a:fld id="{C0734D7E-EE2C-4200-B777-46F5AB33A096}"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A28A-4EC4-8756-47BCC38F4D89}"/>
                </c:ext>
              </c:extLst>
            </c:dLbl>
            <c:dLbl>
              <c:idx val="4"/>
              <c:tx>
                <c:rich>
                  <a:bodyPr/>
                  <a:lstStyle/>
                  <a:p>
                    <a:fld id="{838C5268-6EB1-4BE0-869E-9A0B0D63A002}"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A28A-4EC4-8756-47BCC38F4D89}"/>
                </c:ext>
              </c:extLst>
            </c:dLbl>
            <c:dLbl>
              <c:idx val="5"/>
              <c:tx>
                <c:rich>
                  <a:bodyPr/>
                  <a:lstStyle/>
                  <a:p>
                    <a:fld id="{8A6AD490-C28A-41A1-AE2C-6DCA002E5DB9}"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A28A-4EC4-8756-47BCC38F4D89}"/>
                </c:ext>
              </c:extLst>
            </c:dLbl>
            <c:dLbl>
              <c:idx val="6"/>
              <c:tx>
                <c:rich>
                  <a:bodyPr/>
                  <a:lstStyle/>
                  <a:p>
                    <a:fld id="{1C04BC9E-C46F-4C18-A77A-28D1131ADF2C}"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A28A-4EC4-8756-47BCC38F4D89}"/>
                </c:ext>
              </c:extLst>
            </c:dLbl>
            <c:dLbl>
              <c:idx val="7"/>
              <c:tx>
                <c:rich>
                  <a:bodyPr/>
                  <a:lstStyle/>
                  <a:p>
                    <a:fld id="{504988AB-6A53-4010-9727-18546EEA4B40}"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F-A28A-4EC4-8756-47BCC38F4D89}"/>
                </c:ext>
              </c:extLst>
            </c:dLbl>
            <c:dLbl>
              <c:idx val="8"/>
              <c:tx>
                <c:rich>
                  <a:bodyPr/>
                  <a:lstStyle/>
                  <a:p>
                    <a:fld id="{8CDC7A8D-8DCE-4E3C-AD25-AB410D44A405}"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A28A-4EC4-8756-47BCC38F4D89}"/>
                </c:ext>
              </c:extLst>
            </c:dLbl>
            <c:dLbl>
              <c:idx val="9"/>
              <c:tx>
                <c:rich>
                  <a:bodyPr/>
                  <a:lstStyle/>
                  <a:p>
                    <a:fld id="{F6EF01EA-1D60-4B12-BD03-3B34EBD3DA8C}" type="CELLRANGE">
                      <a:rPr lang="en-US"/>
                      <a:pPr/>
                      <a:t>[CELLRANGE]</a:t>
                    </a:fld>
                    <a:endParaRPr lang="lv-LV"/>
                  </a:p>
                </c:rich>
              </c:tx>
              <c:dLblPos val="in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A28A-4EC4-8756-47BCC38F4D89}"/>
                </c:ext>
              </c:extLst>
            </c:dLbl>
            <c:numFmt formatCode="#,##0" sourceLinked="0"/>
            <c:spPr>
              <a:noFill/>
              <a:ln>
                <a:noFill/>
              </a:ln>
              <a:effectLst/>
            </c:spPr>
            <c:txPr>
              <a:bodyPr wrap="square" lIns="38100" tIns="19050" rIns="38100" bIns="19050" anchor="ctr">
                <a:spAutoFit/>
              </a:bodyPr>
              <a:lstStyle/>
              <a:p>
                <a:pPr>
                  <a:defRPr sz="2000">
                    <a:solidFill>
                      <a:schemeClr val="bg1"/>
                    </a:solidFill>
                    <a:latin typeface="Gill Sans Nova Cond Lt" panose="020B0306020104020203" pitchFamily="34" charset="0"/>
                  </a:defRPr>
                </a:pPr>
                <a:endParaRPr lang="lv-LV"/>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ext>
            </c:extLst>
          </c:dLbls>
          <c:cat>
            <c:strRef>
              <c:f>Sheet1!$B$1:$K$1</c:f>
              <c:strCache>
                <c:ptCount val="10"/>
                <c:pt idx="0">
                  <c:v>Lauksaimniecība, mežsaimniecība, zvejniecība</c:v>
                </c:pt>
                <c:pt idx="1">
                  <c:v>Apstrādes rūpniecība</c:v>
                </c:pt>
                <c:pt idx="2">
                  <c:v>Pārējā rūpniecība</c:v>
                </c:pt>
                <c:pt idx="3">
                  <c:v>Būvniecība</c:v>
                </c:pt>
                <c:pt idx="4">
                  <c:v>Tirdzniecība, izmitināšana</c:v>
                </c:pt>
                <c:pt idx="5">
                  <c:v>Transports un uzglabāšana</c:v>
                </c:pt>
                <c:pt idx="6">
                  <c:v>Finanšu un apdrošināšanas darbības</c:v>
                </c:pt>
                <c:pt idx="7">
                  <c:v>Operācijas ar nekustami īpašumu</c:v>
                </c:pt>
                <c:pt idx="8">
                  <c:v>Citi komercpakalpojumi</c:v>
                </c:pt>
                <c:pt idx="9">
                  <c:v>Sabiedriskie pakalpojumi</c:v>
                </c:pt>
              </c:strCache>
            </c:strRef>
          </c:cat>
          <c:val>
            <c:numRef>
              <c:f>Sheet1!$B$2:$K$2</c:f>
              <c:numCache>
                <c:formatCode>0</c:formatCode>
                <c:ptCount val="10"/>
                <c:pt idx="0">
                  <c:v>913.851</c:v>
                </c:pt>
                <c:pt idx="1">
                  <c:v>2966.8379999999997</c:v>
                </c:pt>
                <c:pt idx="2">
                  <c:v>885.09199999999998</c:v>
                </c:pt>
                <c:pt idx="3">
                  <c:v>1391.1479999999999</c:v>
                </c:pt>
                <c:pt idx="4">
                  <c:v>3912.777</c:v>
                </c:pt>
                <c:pt idx="5">
                  <c:v>2146.252</c:v>
                </c:pt>
                <c:pt idx="6">
                  <c:v>941.65899999999999</c:v>
                </c:pt>
                <c:pt idx="7">
                  <c:v>2751.6869999999999</c:v>
                </c:pt>
                <c:pt idx="8">
                  <c:v>3771.1360000000004</c:v>
                </c:pt>
                <c:pt idx="9">
                  <c:v>3768.9039999999995</c:v>
                </c:pt>
              </c:numCache>
            </c:numRef>
          </c:val>
          <c:extLst>
            <c:ext xmlns:c15="http://schemas.microsoft.com/office/drawing/2012/chart" uri="{02D57815-91ED-43cb-92C2-25804820EDAC}">
              <c15:datalabelsRange>
                <c15:f>Sheet1!$B$31:$K$31</c15:f>
                <c15:dlblRangeCache>
                  <c:ptCount val="10"/>
                  <c:pt idx="0">
                    <c:v>4%</c:v>
                  </c:pt>
                  <c:pt idx="1">
                    <c:v>12%</c:v>
                  </c:pt>
                  <c:pt idx="2">
                    <c:v>4%</c:v>
                  </c:pt>
                  <c:pt idx="3">
                    <c:v>7%</c:v>
                  </c:pt>
                  <c:pt idx="4">
                    <c:v>16%</c:v>
                  </c:pt>
                  <c:pt idx="5">
                    <c:v>9%</c:v>
                  </c:pt>
                  <c:pt idx="6">
                    <c:v>4%</c:v>
                  </c:pt>
                  <c:pt idx="7">
                    <c:v>12%</c:v>
                  </c:pt>
                  <c:pt idx="8">
                    <c:v>17%</c:v>
                  </c:pt>
                  <c:pt idx="9">
                    <c:v>16%</c:v>
                  </c:pt>
                </c15:dlblRangeCache>
              </c15:datalabelsRange>
            </c:ext>
            <c:ext xmlns:c16="http://schemas.microsoft.com/office/drawing/2014/chart" uri="{C3380CC4-5D6E-409C-BE32-E72D297353CC}">
              <c16:uniqueId val="{00000014-A28A-4EC4-8756-47BCC38F4D89}"/>
            </c:ext>
          </c:extLst>
        </c:ser>
        <c:dLbls>
          <c:showLegendKey val="0"/>
          <c:showVal val="0"/>
          <c:showCatName val="0"/>
          <c:showSerName val="0"/>
          <c:showPercent val="0"/>
          <c:showBubbleSize val="0"/>
          <c:showLeaderLines val="0"/>
        </c:dLbls>
        <c:firstSliceAng val="0"/>
      </c:pieChart>
      <c:spPr>
        <a:noFill/>
        <a:ln w="24631">
          <a:noFill/>
        </a:ln>
        <a:effectLst/>
      </c:spPr>
    </c:plotArea>
    <c:plotVisOnly val="1"/>
    <c:dispBlanksAs val="gap"/>
    <c:showDLblsOverMax val="0"/>
  </c:chart>
  <c:spPr>
    <a:noFill/>
    <a:ln w="9525" cap="flat" cmpd="sng" algn="ctr">
      <a:noFill/>
      <a:prstDash val="solid"/>
      <a:round/>
    </a:ln>
    <a:effectLst/>
  </c:spPr>
  <c:txPr>
    <a:bodyPr/>
    <a:lstStyle/>
    <a:p>
      <a:pPr>
        <a:defRPr sz="800" b="0" i="0" u="none" strike="noStrike" baseline="0">
          <a:solidFill>
            <a:srgbClr val="000000"/>
          </a:solidFill>
          <a:latin typeface="Candara" panose="020E0502030303020204" pitchFamily="34" charset="0"/>
          <a:ea typeface="Arial"/>
          <a:cs typeface="Arial"/>
        </a:defRPr>
      </a:pPr>
      <a:endParaRPr lang="lv-LV"/>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116861066672577E-2"/>
          <c:y val="1.9557868206220547E-2"/>
          <c:w val="0.58545308641975313"/>
          <c:h val="0.89886135822578628"/>
        </c:manualLayout>
      </c:layout>
      <c:lineChart>
        <c:grouping val="standard"/>
        <c:varyColors val="0"/>
        <c:ser>
          <c:idx val="0"/>
          <c:order val="0"/>
          <c:tx>
            <c:strRef>
              <c:f>Sheet1!$A$3</c:f>
              <c:strCache>
                <c:ptCount val="1"/>
                <c:pt idx="0">
                  <c:v>Ceļojumi</c:v>
                </c:pt>
              </c:strCache>
            </c:strRef>
          </c:tx>
          <c:spPr>
            <a:ln w="31750" cap="rnd">
              <a:solidFill>
                <a:schemeClr val="accent1"/>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Sheet1!$B$3:$J$3</c:f>
              <c:numCache>
                <c:formatCode>0</c:formatCode>
                <c:ptCount val="9"/>
                <c:pt idx="0">
                  <c:v>484</c:v>
                </c:pt>
                <c:pt idx="1">
                  <c:v>552</c:v>
                </c:pt>
                <c:pt idx="2">
                  <c:v>581</c:v>
                </c:pt>
                <c:pt idx="3">
                  <c:v>651</c:v>
                </c:pt>
                <c:pt idx="4">
                  <c:v>719</c:v>
                </c:pt>
                <c:pt idx="5">
                  <c:v>807</c:v>
                </c:pt>
                <c:pt idx="6">
                  <c:v>812</c:v>
                </c:pt>
                <c:pt idx="7">
                  <c:v>838</c:v>
                </c:pt>
                <c:pt idx="8">
                  <c:v>896</c:v>
                </c:pt>
              </c:numCache>
            </c:numRef>
          </c:val>
          <c:smooth val="0"/>
          <c:extLst>
            <c:ext xmlns:c16="http://schemas.microsoft.com/office/drawing/2014/chart" uri="{C3380CC4-5D6E-409C-BE32-E72D297353CC}">
              <c16:uniqueId val="{00000001-6A41-45F0-8B2F-7BDEBE62C177}"/>
            </c:ext>
          </c:extLst>
        </c:ser>
        <c:ser>
          <c:idx val="1"/>
          <c:order val="1"/>
          <c:tx>
            <c:strRef>
              <c:f>Sheet1!$A$4</c:f>
              <c:strCache>
                <c:ptCount val="1"/>
                <c:pt idx="0">
                  <c:v>Citi pakalpojumi</c:v>
                </c:pt>
              </c:strCache>
            </c:strRef>
          </c:tx>
          <c:spPr>
            <a:ln w="31750" cap="rnd">
              <a:solidFill>
                <a:schemeClr val="accent2"/>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Sheet1!$B$4:$J$4</c:f>
              <c:numCache>
                <c:formatCode>0</c:formatCode>
                <c:ptCount val="9"/>
                <c:pt idx="0">
                  <c:v>604</c:v>
                </c:pt>
                <c:pt idx="1">
                  <c:v>649</c:v>
                </c:pt>
                <c:pt idx="2">
                  <c:v>679</c:v>
                </c:pt>
                <c:pt idx="3">
                  <c:v>771</c:v>
                </c:pt>
                <c:pt idx="4">
                  <c:v>648</c:v>
                </c:pt>
                <c:pt idx="5">
                  <c:v>663</c:v>
                </c:pt>
                <c:pt idx="6">
                  <c:v>704</c:v>
                </c:pt>
                <c:pt idx="7">
                  <c:v>773.70297029702976</c:v>
                </c:pt>
                <c:pt idx="8">
                  <c:v>849</c:v>
                </c:pt>
              </c:numCache>
            </c:numRef>
          </c:val>
          <c:smooth val="0"/>
          <c:extLst>
            <c:ext xmlns:c16="http://schemas.microsoft.com/office/drawing/2014/chart" uri="{C3380CC4-5D6E-409C-BE32-E72D297353CC}">
              <c16:uniqueId val="{00000003-6A41-45F0-8B2F-7BDEBE62C177}"/>
            </c:ext>
          </c:extLst>
        </c:ser>
        <c:ser>
          <c:idx val="2"/>
          <c:order val="2"/>
          <c:tx>
            <c:strRef>
              <c:f>Sheet1!$A$5</c:f>
              <c:strCache>
                <c:ptCount val="1"/>
                <c:pt idx="0">
                  <c:v>Autotransports</c:v>
                </c:pt>
              </c:strCache>
            </c:strRef>
          </c:tx>
          <c:spPr>
            <a:ln w="31750" cap="rnd">
              <a:solidFill>
                <a:schemeClr val="accent3"/>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Sheet1!$B$5:$J$5</c:f>
              <c:numCache>
                <c:formatCode>0</c:formatCode>
                <c:ptCount val="9"/>
                <c:pt idx="0">
                  <c:v>352</c:v>
                </c:pt>
                <c:pt idx="1">
                  <c:v>475</c:v>
                </c:pt>
                <c:pt idx="2">
                  <c:v>527</c:v>
                </c:pt>
                <c:pt idx="3">
                  <c:v>525</c:v>
                </c:pt>
                <c:pt idx="4">
                  <c:v>713</c:v>
                </c:pt>
                <c:pt idx="5">
                  <c:v>680</c:v>
                </c:pt>
                <c:pt idx="6">
                  <c:v>738</c:v>
                </c:pt>
                <c:pt idx="7">
                  <c:v>859</c:v>
                </c:pt>
                <c:pt idx="8">
                  <c:v>790</c:v>
                </c:pt>
              </c:numCache>
            </c:numRef>
          </c:val>
          <c:smooth val="0"/>
          <c:extLst>
            <c:ext xmlns:c16="http://schemas.microsoft.com/office/drawing/2014/chart" uri="{C3380CC4-5D6E-409C-BE32-E72D297353CC}">
              <c16:uniqueId val="{00000005-6A41-45F0-8B2F-7BDEBE62C177}"/>
            </c:ext>
          </c:extLst>
        </c:ser>
        <c:ser>
          <c:idx val="3"/>
          <c:order val="3"/>
          <c:tx>
            <c:strRef>
              <c:f>Sheet1!$A$6</c:f>
              <c:strCache>
                <c:ptCount val="1"/>
                <c:pt idx="0">
                  <c:v>IT pakalpojumi</c:v>
                </c:pt>
              </c:strCache>
            </c:strRef>
          </c:tx>
          <c:spPr>
            <a:ln w="31750" cap="rnd">
              <a:solidFill>
                <a:schemeClr val="accent4"/>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Sheet1!$B$6:$J$6</c:f>
              <c:numCache>
                <c:formatCode>0</c:formatCode>
                <c:ptCount val="9"/>
                <c:pt idx="0">
                  <c:v>171</c:v>
                </c:pt>
                <c:pt idx="1">
                  <c:v>193</c:v>
                </c:pt>
                <c:pt idx="2">
                  <c:v>247</c:v>
                </c:pt>
                <c:pt idx="3">
                  <c:v>290</c:v>
                </c:pt>
                <c:pt idx="4">
                  <c:v>295</c:v>
                </c:pt>
                <c:pt idx="5">
                  <c:v>366</c:v>
                </c:pt>
                <c:pt idx="6">
                  <c:v>538</c:v>
                </c:pt>
                <c:pt idx="7">
                  <c:v>610.66493506493771</c:v>
                </c:pt>
                <c:pt idx="8">
                  <c:v>779</c:v>
                </c:pt>
              </c:numCache>
            </c:numRef>
          </c:val>
          <c:smooth val="0"/>
          <c:extLst>
            <c:ext xmlns:c16="http://schemas.microsoft.com/office/drawing/2014/chart" uri="{C3380CC4-5D6E-409C-BE32-E72D297353CC}">
              <c16:uniqueId val="{00000007-6A41-45F0-8B2F-7BDEBE62C177}"/>
            </c:ext>
          </c:extLst>
        </c:ser>
        <c:ser>
          <c:idx val="4"/>
          <c:order val="4"/>
          <c:tx>
            <c:strRef>
              <c:f>Sheet1!$A$7</c:f>
              <c:strCache>
                <c:ptCount val="1"/>
                <c:pt idx="0">
                  <c:v>Gaisa transports</c:v>
                </c:pt>
              </c:strCache>
            </c:strRef>
          </c:tx>
          <c:spPr>
            <a:ln w="31750" cap="rnd">
              <a:solidFill>
                <a:schemeClr val="accent5"/>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Sheet1!$B$7:$J$7</c:f>
              <c:numCache>
                <c:formatCode>0</c:formatCode>
                <c:ptCount val="9"/>
                <c:pt idx="0">
                  <c:v>259</c:v>
                </c:pt>
                <c:pt idx="1">
                  <c:v>252</c:v>
                </c:pt>
                <c:pt idx="2">
                  <c:v>272</c:v>
                </c:pt>
                <c:pt idx="3">
                  <c:v>266</c:v>
                </c:pt>
                <c:pt idx="4">
                  <c:v>283</c:v>
                </c:pt>
                <c:pt idx="5">
                  <c:v>386</c:v>
                </c:pt>
                <c:pt idx="6">
                  <c:v>416</c:v>
                </c:pt>
                <c:pt idx="7">
                  <c:v>456</c:v>
                </c:pt>
                <c:pt idx="8">
                  <c:v>531</c:v>
                </c:pt>
              </c:numCache>
            </c:numRef>
          </c:val>
          <c:smooth val="0"/>
          <c:extLst>
            <c:ext xmlns:c16="http://schemas.microsoft.com/office/drawing/2014/chart" uri="{C3380CC4-5D6E-409C-BE32-E72D297353CC}">
              <c16:uniqueId val="{00000009-6A41-45F0-8B2F-7BDEBE62C177}"/>
            </c:ext>
          </c:extLst>
        </c:ser>
        <c:ser>
          <c:idx val="5"/>
          <c:order val="5"/>
          <c:tx>
            <c:strRef>
              <c:f>Sheet1!$A$8</c:f>
              <c:strCache>
                <c:ptCount val="1"/>
                <c:pt idx="0">
                  <c:v>Jūras transports</c:v>
                </c:pt>
              </c:strCache>
            </c:strRef>
          </c:tx>
          <c:spPr>
            <a:ln w="31750" cap="rnd">
              <a:solidFill>
                <a:schemeClr val="accent6"/>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Sheet1!$B$8:$J$8</c:f>
              <c:numCache>
                <c:formatCode>0</c:formatCode>
                <c:ptCount val="9"/>
                <c:pt idx="0">
                  <c:v>404</c:v>
                </c:pt>
                <c:pt idx="1">
                  <c:v>413</c:v>
                </c:pt>
                <c:pt idx="2">
                  <c:v>472</c:v>
                </c:pt>
                <c:pt idx="3">
                  <c:v>428</c:v>
                </c:pt>
                <c:pt idx="4">
                  <c:v>398</c:v>
                </c:pt>
                <c:pt idx="5">
                  <c:v>431</c:v>
                </c:pt>
                <c:pt idx="6">
                  <c:v>401</c:v>
                </c:pt>
                <c:pt idx="7">
                  <c:v>419</c:v>
                </c:pt>
                <c:pt idx="8">
                  <c:v>394</c:v>
                </c:pt>
              </c:numCache>
            </c:numRef>
          </c:val>
          <c:smooth val="0"/>
          <c:extLst>
            <c:ext xmlns:c16="http://schemas.microsoft.com/office/drawing/2014/chart" uri="{C3380CC4-5D6E-409C-BE32-E72D297353CC}">
              <c16:uniqueId val="{0000000B-6A41-45F0-8B2F-7BDEBE62C177}"/>
            </c:ext>
          </c:extLst>
        </c:ser>
        <c:ser>
          <c:idx val="6"/>
          <c:order val="6"/>
          <c:tx>
            <c:strRef>
              <c:f>Sheet1!$A$9</c:f>
              <c:strCache>
                <c:ptCount val="1"/>
                <c:pt idx="0">
                  <c:v>Dzelzceļa transports</c:v>
                </c:pt>
              </c:strCache>
            </c:strRef>
          </c:tx>
          <c:spPr>
            <a:ln w="31750" cap="rnd">
              <a:solidFill>
                <a:schemeClr val="accent1">
                  <a:lumMod val="60000"/>
                </a:schemeClr>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Sheet1!$B$9:$J$9</c:f>
              <c:numCache>
                <c:formatCode>0</c:formatCode>
                <c:ptCount val="9"/>
                <c:pt idx="0">
                  <c:v>324</c:v>
                </c:pt>
                <c:pt idx="1">
                  <c:v>430</c:v>
                </c:pt>
                <c:pt idx="2">
                  <c:v>466</c:v>
                </c:pt>
                <c:pt idx="3">
                  <c:v>417</c:v>
                </c:pt>
                <c:pt idx="4">
                  <c:v>415</c:v>
                </c:pt>
                <c:pt idx="5">
                  <c:v>388</c:v>
                </c:pt>
                <c:pt idx="6">
                  <c:v>316</c:v>
                </c:pt>
                <c:pt idx="7">
                  <c:v>291</c:v>
                </c:pt>
                <c:pt idx="8">
                  <c:v>336</c:v>
                </c:pt>
              </c:numCache>
            </c:numRef>
          </c:val>
          <c:smooth val="0"/>
          <c:extLst>
            <c:ext xmlns:c16="http://schemas.microsoft.com/office/drawing/2014/chart" uri="{C3380CC4-5D6E-409C-BE32-E72D297353CC}">
              <c16:uniqueId val="{0000000D-6A41-45F0-8B2F-7BDEBE62C177}"/>
            </c:ext>
          </c:extLst>
        </c:ser>
        <c:ser>
          <c:idx val="7"/>
          <c:order val="7"/>
          <c:tx>
            <c:strRef>
              <c:f>Sheet1!$A$10</c:f>
              <c:strCache>
                <c:ptCount val="1"/>
                <c:pt idx="0">
                  <c:v>Finanses un apdrošināšana</c:v>
                </c:pt>
              </c:strCache>
            </c:strRef>
          </c:tx>
          <c:spPr>
            <a:ln w="31750" cap="rnd">
              <a:solidFill>
                <a:schemeClr val="accent2">
                  <a:lumMod val="60000"/>
                </a:schemeClr>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Sheet1!$B$10:$J$10</c:f>
              <c:numCache>
                <c:formatCode>0</c:formatCode>
                <c:ptCount val="9"/>
                <c:pt idx="0">
                  <c:v>353</c:v>
                </c:pt>
                <c:pt idx="1">
                  <c:v>398</c:v>
                </c:pt>
                <c:pt idx="2">
                  <c:v>373</c:v>
                </c:pt>
                <c:pt idx="3">
                  <c:v>385</c:v>
                </c:pt>
                <c:pt idx="4">
                  <c:v>416</c:v>
                </c:pt>
                <c:pt idx="5">
                  <c:v>461</c:v>
                </c:pt>
                <c:pt idx="6">
                  <c:v>444</c:v>
                </c:pt>
                <c:pt idx="7">
                  <c:v>367</c:v>
                </c:pt>
                <c:pt idx="8">
                  <c:v>306</c:v>
                </c:pt>
              </c:numCache>
            </c:numRef>
          </c:val>
          <c:smooth val="0"/>
          <c:extLst>
            <c:ext xmlns:c16="http://schemas.microsoft.com/office/drawing/2014/chart" uri="{C3380CC4-5D6E-409C-BE32-E72D297353CC}">
              <c16:uniqueId val="{0000000F-6A41-45F0-8B2F-7BDEBE62C177}"/>
            </c:ext>
          </c:extLst>
        </c:ser>
        <c:ser>
          <c:idx val="8"/>
          <c:order val="8"/>
          <c:tx>
            <c:strRef>
              <c:f>Sheet1!$A$11</c:f>
              <c:strCache>
                <c:ptCount val="1"/>
                <c:pt idx="0">
                  <c:v>Būvniecība</c:v>
                </c:pt>
              </c:strCache>
            </c:strRef>
          </c:tx>
          <c:spPr>
            <a:ln w="31750" cap="rnd">
              <a:solidFill>
                <a:schemeClr val="accent3">
                  <a:lumMod val="60000"/>
                </a:schemeClr>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Sheet1!$B$11:$J$11</c:f>
              <c:numCache>
                <c:formatCode>0</c:formatCode>
                <c:ptCount val="9"/>
                <c:pt idx="0">
                  <c:v>59</c:v>
                </c:pt>
                <c:pt idx="1">
                  <c:v>62</c:v>
                </c:pt>
                <c:pt idx="2">
                  <c:v>98</c:v>
                </c:pt>
                <c:pt idx="3">
                  <c:v>122</c:v>
                </c:pt>
                <c:pt idx="4">
                  <c:v>159</c:v>
                </c:pt>
                <c:pt idx="5">
                  <c:v>123</c:v>
                </c:pt>
                <c:pt idx="6">
                  <c:v>192</c:v>
                </c:pt>
                <c:pt idx="7">
                  <c:v>263</c:v>
                </c:pt>
                <c:pt idx="8">
                  <c:v>265</c:v>
                </c:pt>
              </c:numCache>
            </c:numRef>
          </c:val>
          <c:smooth val="0"/>
          <c:extLst>
            <c:ext xmlns:c16="http://schemas.microsoft.com/office/drawing/2014/chart" uri="{C3380CC4-5D6E-409C-BE32-E72D297353CC}">
              <c16:uniqueId val="{00000011-6A41-45F0-8B2F-7BDEBE62C177}"/>
            </c:ext>
          </c:extLst>
        </c:ser>
        <c:ser>
          <c:idx val="9"/>
          <c:order val="9"/>
          <c:tx>
            <c:strRef>
              <c:f>Sheet1!$A$12</c:f>
              <c:strCache>
                <c:ptCount val="1"/>
                <c:pt idx="0">
                  <c:v>Citi transports, pasts, kurjeri</c:v>
                </c:pt>
              </c:strCache>
            </c:strRef>
          </c:tx>
          <c:spPr>
            <a:ln w="31750" cap="rnd">
              <a:solidFill>
                <a:schemeClr val="accent4">
                  <a:lumMod val="60000"/>
                </a:schemeClr>
              </a:solidFill>
              <a:round/>
            </a:ln>
            <a:effectLst/>
          </c:spPr>
          <c:marker>
            <c:symbol val="none"/>
          </c:marker>
          <c:cat>
            <c:strRef>
              <c:f>Sheet1!$B$2:$J$2</c:f>
              <c:strCache>
                <c:ptCount val="9"/>
                <c:pt idx="0">
                  <c:v>2010</c:v>
                </c:pt>
                <c:pt idx="1">
                  <c:v>2011</c:v>
                </c:pt>
                <c:pt idx="2">
                  <c:v>2012</c:v>
                </c:pt>
                <c:pt idx="3">
                  <c:v>2013</c:v>
                </c:pt>
                <c:pt idx="4">
                  <c:v>2014</c:v>
                </c:pt>
                <c:pt idx="5">
                  <c:v>2015</c:v>
                </c:pt>
                <c:pt idx="6">
                  <c:v>2016</c:v>
                </c:pt>
                <c:pt idx="7">
                  <c:v>2017</c:v>
                </c:pt>
                <c:pt idx="8">
                  <c:v>2018</c:v>
                </c:pt>
              </c:strCache>
            </c:strRef>
          </c:cat>
          <c:val>
            <c:numRef>
              <c:f>Sheet1!$B$12:$J$12</c:f>
              <c:numCache>
                <c:formatCode>0</c:formatCode>
                <c:ptCount val="9"/>
                <c:pt idx="0">
                  <c:v>42</c:v>
                </c:pt>
                <c:pt idx="1">
                  <c:v>48</c:v>
                </c:pt>
                <c:pt idx="2">
                  <c:v>51</c:v>
                </c:pt>
                <c:pt idx="3">
                  <c:v>46</c:v>
                </c:pt>
                <c:pt idx="4">
                  <c:v>54</c:v>
                </c:pt>
                <c:pt idx="5">
                  <c:v>47</c:v>
                </c:pt>
                <c:pt idx="6">
                  <c:v>36</c:v>
                </c:pt>
                <c:pt idx="7">
                  <c:v>47</c:v>
                </c:pt>
                <c:pt idx="8">
                  <c:v>66</c:v>
                </c:pt>
              </c:numCache>
            </c:numRef>
          </c:val>
          <c:smooth val="0"/>
          <c:extLst>
            <c:ext xmlns:c16="http://schemas.microsoft.com/office/drawing/2014/chart" uri="{C3380CC4-5D6E-409C-BE32-E72D297353CC}">
              <c16:uniqueId val="{00000013-6A41-45F0-8B2F-7BDEBE62C177}"/>
            </c:ext>
          </c:extLst>
        </c:ser>
        <c:dLbls>
          <c:showLegendKey val="0"/>
          <c:showVal val="0"/>
          <c:showCatName val="0"/>
          <c:showSerName val="0"/>
          <c:showPercent val="0"/>
          <c:showBubbleSize val="0"/>
        </c:dLbls>
        <c:smooth val="0"/>
        <c:axId val="296904136"/>
        <c:axId val="296904464"/>
      </c:lineChart>
      <c:catAx>
        <c:axId val="296904136"/>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mn-cs"/>
              </a:defRPr>
            </a:pPr>
            <a:endParaRPr lang="lv-LV"/>
          </a:p>
        </c:txPr>
        <c:crossAx val="296904464"/>
        <c:crosses val="autoZero"/>
        <c:auto val="1"/>
        <c:lblAlgn val="ctr"/>
        <c:lblOffset val="100"/>
        <c:noMultiLvlLbl val="0"/>
      </c:catAx>
      <c:valAx>
        <c:axId val="296904464"/>
        <c:scaling>
          <c:orientation val="minMax"/>
          <c:max val="9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mn-cs"/>
              </a:defRPr>
            </a:pPr>
            <a:endParaRPr lang="lv-LV"/>
          </a:p>
        </c:txPr>
        <c:crossAx val="296904136"/>
        <c:crosses val="autoZero"/>
        <c:crossBetween val="between"/>
        <c:majorUnit val="150"/>
      </c:valAx>
      <c:spPr>
        <a:noFill/>
        <a:ln>
          <a:noFill/>
        </a:ln>
        <a:effectLst/>
      </c:spPr>
    </c:plotArea>
    <c:legend>
      <c:legendPos val="r"/>
      <c:layout>
        <c:manualLayout>
          <c:xMode val="edge"/>
          <c:yMode val="edge"/>
          <c:x val="0.6098662037037037"/>
          <c:y val="3.5439814814814839E-3"/>
          <c:w val="0.37837453703703711"/>
          <c:h val="0.8841388888888889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mn-cs"/>
            </a:defRPr>
          </a:pPr>
          <a:endParaRPr lang="lv-LV"/>
        </a:p>
      </c:txPr>
    </c:legend>
    <c:plotVisOnly val="1"/>
    <c:dispBlanksAs val="zero"/>
    <c:showDLblsOverMax val="0"/>
  </c:chart>
  <c:spPr>
    <a:noFill/>
    <a:ln>
      <a:noFill/>
    </a:ln>
    <a:effectLst/>
  </c:spPr>
  <c:txPr>
    <a:bodyPr/>
    <a:lstStyle/>
    <a:p>
      <a:pPr>
        <a:defRPr sz="2000">
          <a:solidFill>
            <a:schemeClr val="tx1"/>
          </a:solidFill>
          <a:latin typeface="Gill Sans Nova Cond Lt" panose="020B0306020104020203" pitchFamily="34" charset="0"/>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31623931623926"/>
          <c:y val="0.26311782407407408"/>
          <c:w val="0.43521538461538462"/>
          <c:h val="0.47148333333333331"/>
        </c:manualLayout>
      </c:layout>
      <c:pieChart>
        <c:varyColors val="1"/>
        <c:ser>
          <c:idx val="0"/>
          <c:order val="0"/>
          <c:spPr>
            <a:effectLst>
              <a:outerShdw blurRad="50800" dist="38100" dir="2700000" algn="tl" rotWithShape="0">
                <a:prstClr val="black">
                  <a:alpha val="40000"/>
                </a:prstClr>
              </a:outerShdw>
            </a:effectLst>
          </c:spPr>
          <c:dPt>
            <c:idx val="0"/>
            <c:bubble3D val="0"/>
            <c:spPr>
              <a:solidFill>
                <a:schemeClr val="accent6"/>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8DF8-4D36-88C0-FE9FCD0AA8D0}"/>
              </c:ext>
            </c:extLst>
          </c:dPt>
          <c:dPt>
            <c:idx val="1"/>
            <c:bubble3D val="0"/>
            <c:spPr>
              <a:solidFill>
                <a:schemeClr val="accent5"/>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8DF8-4D36-88C0-FE9FCD0AA8D0}"/>
              </c:ext>
            </c:extLst>
          </c:dPt>
          <c:dPt>
            <c:idx val="2"/>
            <c:bubble3D val="0"/>
            <c:spPr>
              <a:solidFill>
                <a:schemeClr val="accent4"/>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8DF8-4D36-88C0-FE9FCD0AA8D0}"/>
              </c:ext>
            </c:extLst>
          </c:dPt>
          <c:dPt>
            <c:idx val="3"/>
            <c:bubble3D val="0"/>
            <c:spPr>
              <a:solidFill>
                <a:schemeClr val="accent6">
                  <a:lumMod val="60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8DF8-4D36-88C0-FE9FCD0AA8D0}"/>
              </c:ext>
            </c:extLst>
          </c:dPt>
          <c:dPt>
            <c:idx val="4"/>
            <c:bubble3D val="0"/>
            <c:spPr>
              <a:solidFill>
                <a:schemeClr val="accent5">
                  <a:lumMod val="60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8DF8-4D36-88C0-FE9FCD0AA8D0}"/>
              </c:ext>
            </c:extLst>
          </c:dPt>
          <c:dPt>
            <c:idx val="5"/>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8DF8-4D36-88C0-FE9FCD0AA8D0}"/>
              </c:ext>
            </c:extLst>
          </c:dPt>
          <c:dPt>
            <c:idx val="6"/>
            <c:bubble3D val="0"/>
            <c:spPr>
              <a:solidFill>
                <a:schemeClr val="bg1">
                  <a:lumMod val="75000"/>
                  <a:alpha val="50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8DF8-4D36-88C0-FE9FCD0AA8D0}"/>
              </c:ext>
            </c:extLst>
          </c:dPt>
          <c:dPt>
            <c:idx val="7"/>
            <c:bubble3D val="0"/>
            <c:spPr>
              <a:solidFill>
                <a:schemeClr val="bg1">
                  <a:lumMod val="75000"/>
                  <a:alpha val="30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F-8DF8-4D36-88C0-FE9FCD0AA8D0}"/>
              </c:ext>
            </c:extLst>
          </c:dPt>
          <c:dPt>
            <c:idx val="8"/>
            <c:bubble3D val="0"/>
            <c:spPr>
              <a:solidFill>
                <a:schemeClr val="bg1">
                  <a:lumMod val="75000"/>
                  <a:alpha val="1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1-8DF8-4D36-88C0-FE9FCD0AA8D0}"/>
              </c:ext>
            </c:extLst>
          </c:dPt>
          <c:dPt>
            <c:idx val="9"/>
            <c:bubble3D val="0"/>
            <c:spPr>
              <a:solidFill>
                <a:schemeClr val="bg1">
                  <a:lumMod val="75000"/>
                  <a:alpha val="10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3-8DF8-4D36-88C0-FE9FCD0AA8D0}"/>
              </c:ext>
            </c:extLst>
          </c:dPt>
          <c:dLbls>
            <c:dLbl>
              <c:idx val="0"/>
              <c:layout>
                <c:manualLayout>
                  <c:x val="-5.698717948717949E-2"/>
                  <c:y val="-4.1157407407407413E-2"/>
                </c:manualLayout>
              </c:layout>
              <c:spPr>
                <a:noFill/>
                <a:ln>
                  <a:noFill/>
                </a:ln>
                <a:effectLst/>
              </c:spPr>
              <c:txPr>
                <a:bodyPr rot="0" spcFirstLastPara="1" vertOverflow="ellipsis" vert="horz" wrap="none" lIns="0" rIns="0" anchor="ctr" anchorCtr="1"/>
                <a:lstStyle/>
                <a:p>
                  <a:pPr algn="ctr">
                    <a:defRPr sz="2000" b="0" i="0" u="none" strike="noStrike" kern="1200" baseline="0">
                      <a:solidFill>
                        <a:schemeClr val="tx1"/>
                      </a:solidFill>
                      <a:latin typeface="Gill Sans Nova Cond Lt" panose="020B0306020104020203" pitchFamily="34" charset="0"/>
                      <a:ea typeface="+mn-ea"/>
                      <a:cs typeface="+mn-cs"/>
                    </a:defRPr>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1-8DF8-4D36-88C0-FE9FCD0AA8D0}"/>
                </c:ext>
              </c:extLst>
            </c:dLbl>
            <c:dLbl>
              <c:idx val="1"/>
              <c:spPr>
                <a:noFill/>
                <a:ln>
                  <a:noFill/>
                </a:ln>
                <a:effectLst/>
              </c:spPr>
              <c:txPr>
                <a:bodyPr rot="0" spcFirstLastPara="1" vertOverflow="ellipsis" vert="horz" wrap="none" lIns="0" rIns="0" anchor="ctr" anchorCtr="1"/>
                <a:lstStyle/>
                <a:p>
                  <a:pPr algn="ctr">
                    <a:defRPr sz="2000" b="0" i="0" u="none" strike="noStrike" kern="1200" baseline="0">
                      <a:solidFill>
                        <a:schemeClr val="tx1"/>
                      </a:solidFill>
                      <a:latin typeface="Gill Sans Nova Cond Lt" panose="020B0306020104020203" pitchFamily="34" charset="0"/>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8DF8-4D36-88C0-FE9FCD0AA8D0}"/>
                </c:ext>
              </c:extLst>
            </c:dLbl>
            <c:dLbl>
              <c:idx val="2"/>
              <c:layout>
                <c:manualLayout>
                  <c:x val="4.3418803418803317E-2"/>
                  <c:y val="2.3518518518518518E-2"/>
                </c:manualLayout>
              </c:layout>
              <c:spPr>
                <a:noFill/>
                <a:ln>
                  <a:noFill/>
                </a:ln>
                <a:effectLst/>
              </c:spPr>
              <c:txPr>
                <a:bodyPr rot="0" spcFirstLastPara="1" vertOverflow="ellipsis" vert="horz" wrap="none" lIns="0" rIns="0" anchor="ctr" anchorCtr="1"/>
                <a:lstStyle/>
                <a:p>
                  <a:pPr algn="ctr">
                    <a:defRPr sz="2000" b="0" i="0" u="none" strike="noStrike" kern="1200" baseline="0">
                      <a:solidFill>
                        <a:schemeClr val="tx1"/>
                      </a:solidFill>
                      <a:latin typeface="Gill Sans Nova Cond Lt" panose="020B0306020104020203" pitchFamily="34" charset="0"/>
                      <a:ea typeface="+mn-ea"/>
                      <a:cs typeface="+mn-cs"/>
                    </a:defRPr>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5-8DF8-4D36-88C0-FE9FCD0AA8D0}"/>
                </c:ext>
              </c:extLst>
            </c:dLbl>
            <c:dLbl>
              <c:idx val="3"/>
              <c:layout>
                <c:manualLayout>
                  <c:x val="2.7136752136752137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DF8-4D36-88C0-FE9FCD0AA8D0}"/>
                </c:ext>
              </c:extLst>
            </c:dLbl>
            <c:dLbl>
              <c:idx val="5"/>
              <c:spPr>
                <a:noFill/>
                <a:ln>
                  <a:noFill/>
                </a:ln>
                <a:effectLst/>
              </c:spPr>
              <c:txPr>
                <a:bodyPr rot="0" spcFirstLastPara="1" vertOverflow="ellipsis" vert="horz" wrap="square" lIns="0" rIns="0" anchor="ctr" anchorCtr="1"/>
                <a:lstStyle/>
                <a:p>
                  <a:pPr algn="ctr">
                    <a:defRPr sz="1400" b="0" i="0" u="none" strike="noStrike" kern="1200" baseline="0">
                      <a:solidFill>
                        <a:schemeClr val="tx1"/>
                      </a:solidFill>
                      <a:latin typeface="Gill Sans Nova Cond Lt" panose="020B0306020104020203" pitchFamily="34" charset="0"/>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B-8DF8-4D36-88C0-FE9FCD0AA8D0}"/>
                </c:ext>
              </c:extLst>
            </c:dLbl>
            <c:dLbl>
              <c:idx val="6"/>
              <c:layout>
                <c:manualLayout>
                  <c:x val="5.698717948717949E-2"/>
                  <c:y val="4.4097222222222114E-2"/>
                </c:manualLayout>
              </c:layout>
              <c:spPr>
                <a:noFill/>
                <a:ln>
                  <a:noFill/>
                </a:ln>
                <a:effectLst/>
              </c:spPr>
              <c:txPr>
                <a:bodyPr rot="0" spcFirstLastPara="1" vertOverflow="ellipsis" vert="horz" wrap="square" lIns="0" rIns="0" anchor="ctr" anchorCtr="1"/>
                <a:lstStyle/>
                <a:p>
                  <a:pPr algn="ctr">
                    <a:defRPr sz="1400" b="0" i="0" u="none" strike="noStrike" kern="1200" baseline="0">
                      <a:solidFill>
                        <a:schemeClr val="tx1"/>
                      </a:solidFill>
                      <a:latin typeface="Gill Sans Nova Cond Lt" panose="020B0306020104020203" pitchFamily="34" charset="0"/>
                      <a:ea typeface="+mn-ea"/>
                      <a:cs typeface="+mn-cs"/>
                    </a:defRPr>
                  </a:pPr>
                  <a:endParaRPr lang="lv-LV"/>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D-8DF8-4D36-88C0-FE9FCD0AA8D0}"/>
                </c:ext>
              </c:extLst>
            </c:dLbl>
            <c:dLbl>
              <c:idx val="7"/>
              <c:spPr>
                <a:noFill/>
                <a:ln>
                  <a:noFill/>
                </a:ln>
                <a:effectLst/>
              </c:spPr>
              <c:txPr>
                <a:bodyPr rot="0" spcFirstLastPara="1" vertOverflow="ellipsis" vert="horz" wrap="square" lIns="0" rIns="0" anchor="ctr" anchorCtr="1"/>
                <a:lstStyle/>
                <a:p>
                  <a:pPr algn="ctr">
                    <a:defRPr sz="1400" b="0" i="0" u="none" strike="noStrike" kern="1200" baseline="0">
                      <a:solidFill>
                        <a:schemeClr val="tx1"/>
                      </a:solidFill>
                      <a:latin typeface="Gill Sans Nova Cond Lt" panose="020B0306020104020203" pitchFamily="34" charset="0"/>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F-8DF8-4D36-88C0-FE9FCD0AA8D0}"/>
                </c:ext>
              </c:extLst>
            </c:dLbl>
            <c:dLbl>
              <c:idx val="8"/>
              <c:spPr>
                <a:noFill/>
                <a:ln>
                  <a:noFill/>
                </a:ln>
                <a:effectLst/>
              </c:spPr>
              <c:txPr>
                <a:bodyPr rot="0" spcFirstLastPara="1" vertOverflow="ellipsis" vert="horz" wrap="square" lIns="0" rIns="0" anchor="ctr" anchorCtr="1"/>
                <a:lstStyle/>
                <a:p>
                  <a:pPr algn="ctr">
                    <a:defRPr sz="1400" b="0" i="0" u="none" strike="noStrike" kern="1200" baseline="0">
                      <a:solidFill>
                        <a:schemeClr val="tx1"/>
                      </a:solidFill>
                      <a:latin typeface="Gill Sans Nova Cond Lt" panose="020B0306020104020203" pitchFamily="34" charset="0"/>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11-8DF8-4D36-88C0-FE9FCD0AA8D0}"/>
                </c:ext>
              </c:extLst>
            </c:dLbl>
            <c:dLbl>
              <c:idx val="9"/>
              <c:spPr>
                <a:noFill/>
                <a:ln>
                  <a:noFill/>
                </a:ln>
                <a:effectLst/>
              </c:spPr>
              <c:txPr>
                <a:bodyPr rot="0" spcFirstLastPara="1" vertOverflow="ellipsis" vert="horz" wrap="square" lIns="0" rIns="0" anchor="ctr" anchorCtr="1"/>
                <a:lstStyle/>
                <a:p>
                  <a:pPr algn="ctr">
                    <a:defRPr sz="1400" b="0" i="0" u="none" strike="noStrike" kern="1200" baseline="0">
                      <a:solidFill>
                        <a:schemeClr val="tx1"/>
                      </a:solidFill>
                      <a:latin typeface="Gill Sans Nova Cond Lt" panose="020B0306020104020203" pitchFamily="34" charset="0"/>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13-8DF8-4D36-88C0-FE9FCD0AA8D0}"/>
                </c:ext>
              </c:extLst>
            </c:dLbl>
            <c:spPr>
              <a:noFill/>
              <a:ln>
                <a:noFill/>
              </a:ln>
              <a:effectLst/>
            </c:spPr>
            <c:txPr>
              <a:bodyPr rot="0" spcFirstLastPara="1" vertOverflow="ellipsis" vert="horz" wrap="square" lIns="0" rIns="0" anchor="ctr" anchorCtr="1"/>
              <a:lstStyle/>
              <a:p>
                <a:pPr algn="ctr">
                  <a:defRPr sz="2000" b="0" i="0" u="none" strike="noStrike" kern="1200" baseline="0">
                    <a:solidFill>
                      <a:schemeClr val="tx1"/>
                    </a:solidFill>
                    <a:latin typeface="Gill Sans Nova Cond Lt" panose="020B0306020104020203" pitchFamily="34" charset="0"/>
                    <a:ea typeface="+mn-ea"/>
                    <a:cs typeface="+mn-cs"/>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rect">
                    <a:avLst/>
                  </a:prstGeom>
                  <a:noFill/>
                  <a:ln>
                    <a:noFill/>
                  </a:ln>
                </c15:spPr>
              </c:ext>
            </c:extLst>
          </c:dLbls>
          <c:cat>
            <c:strRef>
              <c:f>Sheet1!$A$2:$A$11</c:f>
              <c:strCache>
                <c:ptCount val="10"/>
                <c:pt idx="0">
                  <c:v>Jūras transports</c:v>
                </c:pt>
                <c:pt idx="1">
                  <c:v>Gaisa transports</c:v>
                </c:pt>
                <c:pt idx="2">
                  <c:v>Dzelzceļa transports</c:v>
                </c:pt>
                <c:pt idx="3">
                  <c:v>Autotransports</c:v>
                </c:pt>
                <c:pt idx="4">
                  <c:v>Citi transporta pakalpojumi, pasts, kurjeri</c:v>
                </c:pt>
                <c:pt idx="5">
                  <c:v>Ceļojumi</c:v>
                </c:pt>
                <c:pt idx="6">
                  <c:v>Būvniecība</c:v>
                </c:pt>
                <c:pt idx="7">
                  <c:v>Finanses un apdrošināšana</c:v>
                </c:pt>
                <c:pt idx="8">
                  <c:v>IKT pakalpojumi</c:v>
                </c:pt>
                <c:pt idx="9">
                  <c:v>Citi pakalpojumi</c:v>
                </c:pt>
              </c:strCache>
            </c:strRef>
          </c:cat>
          <c:val>
            <c:numRef>
              <c:f>Sheet1!$B$2:$B$11</c:f>
              <c:numCache>
                <c:formatCode>0.0</c:formatCode>
                <c:ptCount val="10"/>
                <c:pt idx="0">
                  <c:v>7.4776997532738658</c:v>
                </c:pt>
                <c:pt idx="1">
                  <c:v>10.077813626874169</c:v>
                </c:pt>
                <c:pt idx="2">
                  <c:v>6.3769216170051237</c:v>
                </c:pt>
                <c:pt idx="3">
                  <c:v>14.993357373315618</c:v>
                </c:pt>
                <c:pt idx="4">
                  <c:v>1.2526096033402923</c:v>
                </c:pt>
                <c:pt idx="5">
                  <c:v>17.005124312013663</c:v>
                </c:pt>
                <c:pt idx="6">
                  <c:v>5.0294173467451131</c:v>
                </c:pt>
                <c:pt idx="7">
                  <c:v>5.8644904156386408</c:v>
                </c:pt>
                <c:pt idx="8">
                  <c:v>14.784589106092238</c:v>
                </c:pt>
                <c:pt idx="9">
                  <c:v>17.137976845701271</c:v>
                </c:pt>
              </c:numCache>
            </c:numRef>
          </c:val>
          <c:extLst>
            <c:ext xmlns:c16="http://schemas.microsoft.com/office/drawing/2014/chart" uri="{C3380CC4-5D6E-409C-BE32-E72D297353CC}">
              <c16:uniqueId val="{00000014-8DF8-4D36-88C0-FE9FCD0AA8D0}"/>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zero"/>
    <c:showDLblsOverMax val="0"/>
  </c:chart>
  <c:spPr>
    <a:noFill/>
    <a:ln w="6350" cap="flat" cmpd="sng" algn="ctr">
      <a:noFill/>
      <a:prstDash val="solid"/>
      <a:miter lim="800000"/>
    </a:ln>
    <a:effectLst/>
  </c:spPr>
  <c:txPr>
    <a:bodyPr/>
    <a:lstStyle/>
    <a:p>
      <a:pPr>
        <a:defRPr sz="2000">
          <a:solidFill>
            <a:schemeClr val="tx1"/>
          </a:solidFill>
          <a:latin typeface="Gill Sans Nova Cond Lt" panose="020B0306020104020203" pitchFamily="34" charset="0"/>
        </a:defRPr>
      </a:pPr>
      <a:endParaRPr lang="lv-LV"/>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749999999999995E-2"/>
          <c:y val="4.6661739446579406E-2"/>
          <c:w val="0.94480868055555545"/>
          <c:h val="0.61781851851851854"/>
        </c:manualLayout>
      </c:layout>
      <c:barChart>
        <c:barDir val="col"/>
        <c:grouping val="clustered"/>
        <c:varyColors val="0"/>
        <c:ser>
          <c:idx val="2"/>
          <c:order val="2"/>
          <c:tx>
            <c:strRef>
              <c:f>Sheet1!$D$4</c:f>
              <c:strCache>
                <c:ptCount val="1"/>
                <c:pt idx="0">
                  <c:v>2018</c:v>
                </c:pt>
              </c:strCache>
            </c:strRef>
          </c:tx>
          <c:spPr>
            <a:solidFill>
              <a:schemeClr val="accent2">
                <a:lumMod val="50000"/>
                <a:alpha val="70000"/>
              </a:schemeClr>
            </a:solidFill>
            <a:ln w="19050">
              <a:noFill/>
            </a:ln>
            <a:effectLst/>
          </c:spPr>
          <c:invertIfNegative val="0"/>
          <c:dPt>
            <c:idx val="1"/>
            <c:invertIfNegative val="0"/>
            <c:bubble3D val="0"/>
            <c:spPr>
              <a:solidFill>
                <a:schemeClr val="accent2">
                  <a:lumMod val="50000"/>
                </a:schemeClr>
              </a:solidFill>
              <a:ln w="19050">
                <a:noFill/>
              </a:ln>
              <a:effectLst/>
            </c:spPr>
            <c:extLst>
              <c:ext xmlns:c16="http://schemas.microsoft.com/office/drawing/2014/chart" uri="{C3380CC4-5D6E-409C-BE32-E72D297353CC}">
                <c16:uniqueId val="{00000002-66EA-499A-9F21-ABB5CFC1434F}"/>
              </c:ext>
            </c:extLst>
          </c:dPt>
          <c:dPt>
            <c:idx val="17"/>
            <c:invertIfNegative val="0"/>
            <c:bubble3D val="0"/>
            <c:spPr>
              <a:solidFill>
                <a:schemeClr val="accent1">
                  <a:lumMod val="50000"/>
                  <a:alpha val="80000"/>
                </a:schemeClr>
              </a:solidFill>
              <a:ln w="19050">
                <a:noFill/>
              </a:ln>
              <a:effectLst/>
            </c:spPr>
            <c:extLst>
              <c:ext xmlns:c16="http://schemas.microsoft.com/office/drawing/2014/chart" uri="{C3380CC4-5D6E-409C-BE32-E72D297353CC}">
                <c16:uniqueId val="{00000003-66EA-499A-9F21-ABB5CFC1434F}"/>
              </c:ext>
            </c:extLst>
          </c:dPt>
          <c:cat>
            <c:strRef>
              <c:f>Sheet1!$A$5:$A$33</c:f>
              <c:strCache>
                <c:ptCount val="29"/>
                <c:pt idx="0">
                  <c:v>Lietuva</c:v>
                </c:pt>
                <c:pt idx="1">
                  <c:v>Latvija</c:v>
                </c:pt>
                <c:pt idx="2">
                  <c:v>Igaunija</c:v>
                </c:pt>
                <c:pt idx="3">
                  <c:v>Kipra</c:v>
                </c:pt>
                <c:pt idx="4">
                  <c:v>Rumānija</c:v>
                </c:pt>
                <c:pt idx="5">
                  <c:v>Grieķija*</c:v>
                </c:pt>
                <c:pt idx="6">
                  <c:v>Polija*</c:v>
                </c:pt>
                <c:pt idx="7">
                  <c:v>Slovēnija</c:v>
                </c:pt>
                <c:pt idx="8">
                  <c:v>Slovākija</c:v>
                </c:pt>
                <c:pt idx="9">
                  <c:v>Malta</c:v>
                </c:pt>
                <c:pt idx="10">
                  <c:v>Ungārija</c:v>
                </c:pt>
                <c:pt idx="11">
                  <c:v>Čehija</c:v>
                </c:pt>
                <c:pt idx="12">
                  <c:v>Austrija</c:v>
                </c:pt>
                <c:pt idx="13">
                  <c:v>Beļģija</c:v>
                </c:pt>
                <c:pt idx="14">
                  <c:v>Itālija</c:v>
                </c:pt>
                <c:pt idx="15">
                  <c:v>Bulgārija</c:v>
                </c:pt>
                <c:pt idx="16">
                  <c:v>Zviedrija</c:v>
                </c:pt>
                <c:pt idx="17">
                  <c:v>ES-28*</c:v>
                </c:pt>
                <c:pt idx="18">
                  <c:v>Portugāle</c:v>
                </c:pt>
                <c:pt idx="19">
                  <c:v>Dānija</c:v>
                </c:pt>
                <c:pt idx="20">
                  <c:v>Nīderlande</c:v>
                </c:pt>
                <c:pt idx="21">
                  <c:v>Luksemburga</c:v>
                </c:pt>
                <c:pt idx="22">
                  <c:v>Somija</c:v>
                </c:pt>
                <c:pt idx="23">
                  <c:v>Spānija</c:v>
                </c:pt>
                <c:pt idx="24">
                  <c:v>Horvātija**</c:v>
                </c:pt>
                <c:pt idx="25">
                  <c:v>Francija</c:v>
                </c:pt>
                <c:pt idx="26">
                  <c:v>Vācija</c:v>
                </c:pt>
                <c:pt idx="27">
                  <c:v>Apvienotā Karaliste**</c:v>
                </c:pt>
                <c:pt idx="28">
                  <c:v>Īrija</c:v>
                </c:pt>
              </c:strCache>
            </c:strRef>
          </c:cat>
          <c:val>
            <c:numRef>
              <c:f>Sheet1!$D$5:$D$33</c:f>
              <c:numCache>
                <c:formatCode>0.0</c:formatCode>
                <c:ptCount val="29"/>
                <c:pt idx="0">
                  <c:v>12.169387609610038</c:v>
                </c:pt>
                <c:pt idx="1">
                  <c:v>8.9124362423797052</c:v>
                </c:pt>
                <c:pt idx="2">
                  <c:v>7.3669904112188291</c:v>
                </c:pt>
                <c:pt idx="3">
                  <c:v>7.2219484146541806</c:v>
                </c:pt>
                <c:pt idx="4">
                  <c:v>7.1379900942712275</c:v>
                </c:pt>
                <c:pt idx="5">
                  <c:v>6.9794059785572324</c:v>
                </c:pt>
                <c:pt idx="6">
                  <c:v>6.6043429489601371</c:v>
                </c:pt>
                <c:pt idx="7">
                  <c:v>6.4590785295631097</c:v>
                </c:pt>
                <c:pt idx="8">
                  <c:v>6.3375443661648125</c:v>
                </c:pt>
                <c:pt idx="9">
                  <c:v>6.1318495043667332</c:v>
                </c:pt>
                <c:pt idx="10">
                  <c:v>6.0696797642801537</c:v>
                </c:pt>
                <c:pt idx="11">
                  <c:v>5.6924326302296766</c:v>
                </c:pt>
                <c:pt idx="12">
                  <c:v>5.6742204174099147</c:v>
                </c:pt>
                <c:pt idx="13">
                  <c:v>5.5447983951444435</c:v>
                </c:pt>
                <c:pt idx="14">
                  <c:v>5.5441869571464437</c:v>
                </c:pt>
                <c:pt idx="15">
                  <c:v>5.4809279908541537</c:v>
                </c:pt>
                <c:pt idx="16">
                  <c:v>5.1141444927553925</c:v>
                </c:pt>
                <c:pt idx="17">
                  <c:v>4.9117621177627155</c:v>
                </c:pt>
                <c:pt idx="18">
                  <c:v>4.9010638605597956</c:v>
                </c:pt>
                <c:pt idx="19">
                  <c:v>4.8988304149492672</c:v>
                </c:pt>
                <c:pt idx="20">
                  <c:v>4.836476961561945</c:v>
                </c:pt>
                <c:pt idx="21">
                  <c:v>4.6601823909433469</c:v>
                </c:pt>
                <c:pt idx="22">
                  <c:v>4.6506802620268548</c:v>
                </c:pt>
                <c:pt idx="23">
                  <c:v>4.5922306538427602</c:v>
                </c:pt>
                <c:pt idx="24">
                  <c:v>4.5322563546996726</c:v>
                </c:pt>
                <c:pt idx="25">
                  <c:v>4.4952831880626993</c:v>
                </c:pt>
                <c:pt idx="26">
                  <c:v>4.4363959884606823</c:v>
                </c:pt>
                <c:pt idx="27">
                  <c:v>4.3045583760002666</c:v>
                </c:pt>
                <c:pt idx="28">
                  <c:v>2.4966666787648384</c:v>
                </c:pt>
              </c:numCache>
            </c:numRef>
          </c:val>
          <c:extLst>
            <c:ext xmlns:c16="http://schemas.microsoft.com/office/drawing/2014/chart" uri="{C3380CC4-5D6E-409C-BE32-E72D297353CC}">
              <c16:uniqueId val="{00000002-3A3D-47BE-9D47-7E61D97C75E5}"/>
            </c:ext>
          </c:extLst>
        </c:ser>
        <c:dLbls>
          <c:showLegendKey val="0"/>
          <c:showVal val="0"/>
          <c:showCatName val="0"/>
          <c:showSerName val="0"/>
          <c:showPercent val="0"/>
          <c:showBubbleSize val="0"/>
        </c:dLbls>
        <c:gapWidth val="40"/>
        <c:axId val="150219776"/>
        <c:axId val="150221568"/>
      </c:barChart>
      <c:lineChart>
        <c:grouping val="standard"/>
        <c:varyColors val="0"/>
        <c:ser>
          <c:idx val="1"/>
          <c:order val="0"/>
          <c:tx>
            <c:strRef>
              <c:f>Sheet1!$C$4</c:f>
              <c:strCache>
                <c:ptCount val="1"/>
                <c:pt idx="0">
                  <c:v>2010</c:v>
                </c:pt>
              </c:strCache>
            </c:strRef>
          </c:tx>
          <c:spPr>
            <a:ln w="19050" cap="rnd" cmpd="sng" algn="ctr">
              <a:noFill/>
              <a:prstDash val="solid"/>
              <a:round/>
            </a:ln>
            <a:effectLst/>
          </c:spPr>
          <c:marker>
            <c:symbol val="diamond"/>
            <c:size val="18"/>
            <c:spPr>
              <a:solidFill>
                <a:schemeClr val="accent6">
                  <a:lumMod val="75000"/>
                </a:schemeClr>
              </a:solidFill>
              <a:ln w="6350" cap="flat" cmpd="sng" algn="ctr">
                <a:noFill/>
                <a:prstDash val="solid"/>
                <a:round/>
              </a:ln>
              <a:effectLst/>
            </c:spPr>
          </c:marker>
          <c:dPt>
            <c:idx val="1"/>
            <c:bubble3D val="0"/>
            <c:spPr>
              <a:ln w="19050" cap="rnd" cmpd="sng" algn="ctr">
                <a:noFill/>
                <a:prstDash val="solid"/>
                <a:round/>
              </a:ln>
              <a:effectLst/>
            </c:spPr>
            <c:extLst>
              <c:ext xmlns:c16="http://schemas.microsoft.com/office/drawing/2014/chart" uri="{C3380CC4-5D6E-409C-BE32-E72D297353CC}">
                <c16:uniqueId val="{00000000-7C3F-42A9-8D12-988529CD5DB2}"/>
              </c:ext>
            </c:extLst>
          </c:dPt>
          <c:cat>
            <c:strRef>
              <c:f>Sheet1!$A$5:$A$33</c:f>
              <c:strCache>
                <c:ptCount val="29"/>
                <c:pt idx="0">
                  <c:v>Lietuva</c:v>
                </c:pt>
                <c:pt idx="1">
                  <c:v>Latvija</c:v>
                </c:pt>
                <c:pt idx="2">
                  <c:v>Igaunija</c:v>
                </c:pt>
                <c:pt idx="3">
                  <c:v>Kipra</c:v>
                </c:pt>
                <c:pt idx="4">
                  <c:v>Rumānija</c:v>
                </c:pt>
                <c:pt idx="5">
                  <c:v>Grieķija*</c:v>
                </c:pt>
                <c:pt idx="6">
                  <c:v>Polija*</c:v>
                </c:pt>
                <c:pt idx="7">
                  <c:v>Slovēnija</c:v>
                </c:pt>
                <c:pt idx="8">
                  <c:v>Slovākija</c:v>
                </c:pt>
                <c:pt idx="9">
                  <c:v>Malta</c:v>
                </c:pt>
                <c:pt idx="10">
                  <c:v>Ungārija</c:v>
                </c:pt>
                <c:pt idx="11">
                  <c:v>Čehija</c:v>
                </c:pt>
                <c:pt idx="12">
                  <c:v>Austrija</c:v>
                </c:pt>
                <c:pt idx="13">
                  <c:v>Beļģija</c:v>
                </c:pt>
                <c:pt idx="14">
                  <c:v>Itālija</c:v>
                </c:pt>
                <c:pt idx="15">
                  <c:v>Bulgārija</c:v>
                </c:pt>
                <c:pt idx="16">
                  <c:v>Zviedrija</c:v>
                </c:pt>
                <c:pt idx="17">
                  <c:v>ES-28*</c:v>
                </c:pt>
                <c:pt idx="18">
                  <c:v>Portugāle</c:v>
                </c:pt>
                <c:pt idx="19">
                  <c:v>Dānija</c:v>
                </c:pt>
                <c:pt idx="20">
                  <c:v>Nīderlande</c:v>
                </c:pt>
                <c:pt idx="21">
                  <c:v>Luksemburga</c:v>
                </c:pt>
                <c:pt idx="22">
                  <c:v>Somija</c:v>
                </c:pt>
                <c:pt idx="23">
                  <c:v>Spānija</c:v>
                </c:pt>
                <c:pt idx="24">
                  <c:v>Horvātija**</c:v>
                </c:pt>
                <c:pt idx="25">
                  <c:v>Francija</c:v>
                </c:pt>
                <c:pt idx="26">
                  <c:v>Vācija</c:v>
                </c:pt>
                <c:pt idx="27">
                  <c:v>Apvienotā Karaliste**</c:v>
                </c:pt>
                <c:pt idx="28">
                  <c:v>Īrija</c:v>
                </c:pt>
              </c:strCache>
            </c:strRef>
          </c:cat>
          <c:val>
            <c:numRef>
              <c:f>Sheet1!$C$5:$C$33</c:f>
              <c:numCache>
                <c:formatCode>0.0</c:formatCode>
                <c:ptCount val="29"/>
                <c:pt idx="0">
                  <c:v>11.951912290053864</c:v>
                </c:pt>
                <c:pt idx="1">
                  <c:v>10.477182351827306</c:v>
                </c:pt>
                <c:pt idx="2">
                  <c:v>9.2022796399274931</c:v>
                </c:pt>
                <c:pt idx="3">
                  <c:v>7.5111196834470135</c:v>
                </c:pt>
                <c:pt idx="4">
                  <c:v>7.051695035657449</c:v>
                </c:pt>
                <c:pt idx="5">
                  <c:v>7.1339591482225586</c:v>
                </c:pt>
                <c:pt idx="6">
                  <c:v>5.2880275798193281</c:v>
                </c:pt>
                <c:pt idx="7">
                  <c:v>5.529209459352864</c:v>
                </c:pt>
                <c:pt idx="8">
                  <c:v>4.5738436861917009</c:v>
                </c:pt>
                <c:pt idx="9">
                  <c:v>5.9784485735995023</c:v>
                </c:pt>
                <c:pt idx="10">
                  <c:v>6.0597782650083847</c:v>
                </c:pt>
                <c:pt idx="11">
                  <c:v>6.1666019828529084</c:v>
                </c:pt>
                <c:pt idx="12">
                  <c:v>5.5400394866358029</c:v>
                </c:pt>
                <c:pt idx="13">
                  <c:v>5.9753597227660507</c:v>
                </c:pt>
                <c:pt idx="14">
                  <c:v>5.4532042380234333</c:v>
                </c:pt>
                <c:pt idx="15">
                  <c:v>6.3645658144684152</c:v>
                </c:pt>
                <c:pt idx="16">
                  <c:v>5.4973346366421145</c:v>
                </c:pt>
                <c:pt idx="17">
                  <c:v>4.9027602198366598</c:v>
                </c:pt>
                <c:pt idx="18">
                  <c:v>4.6917531594446578</c:v>
                </c:pt>
                <c:pt idx="19">
                  <c:v>5.855741654840207</c:v>
                </c:pt>
                <c:pt idx="20">
                  <c:v>4.4742982517238978</c:v>
                </c:pt>
                <c:pt idx="21">
                  <c:v>4.6774514904309141</c:v>
                </c:pt>
                <c:pt idx="22">
                  <c:v>5.0782507302794189</c:v>
                </c:pt>
                <c:pt idx="23">
                  <c:v>4.4275930791016345</c:v>
                </c:pt>
                <c:pt idx="24">
                  <c:v>4.5330300880524135</c:v>
                </c:pt>
                <c:pt idx="25">
                  <c:v>4.619505058989092</c:v>
                </c:pt>
                <c:pt idx="26">
                  <c:v>4.5436408458401063</c:v>
                </c:pt>
                <c:pt idx="27">
                  <c:v>4.2291623275757004</c:v>
                </c:pt>
                <c:pt idx="28">
                  <c:v>3.7191663325599587</c:v>
                </c:pt>
              </c:numCache>
            </c:numRef>
          </c:val>
          <c:smooth val="0"/>
          <c:extLst>
            <c:ext xmlns:c16="http://schemas.microsoft.com/office/drawing/2014/chart" uri="{C3380CC4-5D6E-409C-BE32-E72D297353CC}">
              <c16:uniqueId val="{00000000-5EF3-4388-9D03-8F5ADFCDE619}"/>
            </c:ext>
          </c:extLst>
        </c:ser>
        <c:ser>
          <c:idx val="0"/>
          <c:order val="1"/>
          <c:tx>
            <c:strRef>
              <c:f>Sheet1!$B$4</c:f>
              <c:strCache>
                <c:ptCount val="1"/>
                <c:pt idx="0">
                  <c:v>2000</c:v>
                </c:pt>
              </c:strCache>
            </c:strRef>
          </c:tx>
          <c:spPr>
            <a:ln w="19050" cap="rnd" cmpd="sng" algn="ctr">
              <a:noFill/>
              <a:prstDash val="solid"/>
              <a:round/>
            </a:ln>
            <a:effectLst/>
          </c:spPr>
          <c:marker>
            <c:symbol val="diamond"/>
            <c:size val="10"/>
            <c:spPr>
              <a:solidFill>
                <a:schemeClr val="accent1"/>
              </a:solidFill>
              <a:ln w="6350" cap="flat" cmpd="sng" algn="ctr">
                <a:noFill/>
                <a:prstDash val="solid"/>
                <a:round/>
              </a:ln>
              <a:effectLst/>
            </c:spPr>
          </c:marker>
          <c:cat>
            <c:strRef>
              <c:f>Sheet1!$A$5:$A$33</c:f>
              <c:strCache>
                <c:ptCount val="29"/>
                <c:pt idx="0">
                  <c:v>Lietuva</c:v>
                </c:pt>
                <c:pt idx="1">
                  <c:v>Latvija</c:v>
                </c:pt>
                <c:pt idx="2">
                  <c:v>Igaunija</c:v>
                </c:pt>
                <c:pt idx="3">
                  <c:v>Kipra</c:v>
                </c:pt>
                <c:pt idx="4">
                  <c:v>Rumānija</c:v>
                </c:pt>
                <c:pt idx="5">
                  <c:v>Grieķija*</c:v>
                </c:pt>
                <c:pt idx="6">
                  <c:v>Polija*</c:v>
                </c:pt>
                <c:pt idx="7">
                  <c:v>Slovēnija</c:v>
                </c:pt>
                <c:pt idx="8">
                  <c:v>Slovākija</c:v>
                </c:pt>
                <c:pt idx="9">
                  <c:v>Malta</c:v>
                </c:pt>
                <c:pt idx="10">
                  <c:v>Ungārija</c:v>
                </c:pt>
                <c:pt idx="11">
                  <c:v>Čehija</c:v>
                </c:pt>
                <c:pt idx="12">
                  <c:v>Austrija</c:v>
                </c:pt>
                <c:pt idx="13">
                  <c:v>Beļģija</c:v>
                </c:pt>
                <c:pt idx="14">
                  <c:v>Itālija</c:v>
                </c:pt>
                <c:pt idx="15">
                  <c:v>Bulgārija</c:v>
                </c:pt>
                <c:pt idx="16">
                  <c:v>Zviedrija</c:v>
                </c:pt>
                <c:pt idx="17">
                  <c:v>ES-28*</c:v>
                </c:pt>
                <c:pt idx="18">
                  <c:v>Portugāle</c:v>
                </c:pt>
                <c:pt idx="19">
                  <c:v>Dānija</c:v>
                </c:pt>
                <c:pt idx="20">
                  <c:v>Nīderlande</c:v>
                </c:pt>
                <c:pt idx="21">
                  <c:v>Luksemburga</c:v>
                </c:pt>
                <c:pt idx="22">
                  <c:v>Somija</c:v>
                </c:pt>
                <c:pt idx="23">
                  <c:v>Spānija</c:v>
                </c:pt>
                <c:pt idx="24">
                  <c:v>Horvātija**</c:v>
                </c:pt>
                <c:pt idx="25">
                  <c:v>Francija</c:v>
                </c:pt>
                <c:pt idx="26">
                  <c:v>Vācija</c:v>
                </c:pt>
                <c:pt idx="27">
                  <c:v>Apvienotā Karaliste**</c:v>
                </c:pt>
                <c:pt idx="28">
                  <c:v>Īrija</c:v>
                </c:pt>
              </c:strCache>
            </c:strRef>
          </c:cat>
          <c:val>
            <c:numRef>
              <c:f>Sheet1!$B$5:$B$33</c:f>
              <c:numCache>
                <c:formatCode>0.0</c:formatCode>
                <c:ptCount val="29"/>
                <c:pt idx="0">
                  <c:v>8.4312171218563083</c:v>
                </c:pt>
                <c:pt idx="1">
                  <c:v>11.886640517442919</c:v>
                </c:pt>
                <c:pt idx="2">
                  <c:v>10.695526172794784</c:v>
                </c:pt>
                <c:pt idx="3">
                  <c:v>9.0180503214927814</c:v>
                </c:pt>
                <c:pt idx="4">
                  <c:v>6.3437589513455999</c:v>
                </c:pt>
                <c:pt idx="5">
                  <c:v>6.699904561102425</c:v>
                </c:pt>
                <c:pt idx="6">
                  <c:v>5.2382803831448665</c:v>
                </c:pt>
                <c:pt idx="7">
                  <c:v>5.2236070381231672</c:v>
                </c:pt>
                <c:pt idx="8">
                  <c:v>6.9697475337388575</c:v>
                </c:pt>
                <c:pt idx="9">
                  <c:v>7.834324966165318</c:v>
                </c:pt>
                <c:pt idx="10">
                  <c:v>5.7115753004042054</c:v>
                </c:pt>
                <c:pt idx="11">
                  <c:v>7.0588486554065497</c:v>
                </c:pt>
                <c:pt idx="12">
                  <c:v>5.7151010781388365</c:v>
                </c:pt>
                <c:pt idx="13">
                  <c:v>6.0250085948455423</c:v>
                </c:pt>
                <c:pt idx="14">
                  <c:v>5.2774766172753456</c:v>
                </c:pt>
                <c:pt idx="15">
                  <c:v>8.2824388278330403</c:v>
                </c:pt>
                <c:pt idx="16">
                  <c:v>5.8313946308762139</c:v>
                </c:pt>
                <c:pt idx="17">
                  <c:v>4.8578706980815189</c:v>
                </c:pt>
                <c:pt idx="18">
                  <c:v>4.1303144193520005</c:v>
                </c:pt>
                <c:pt idx="19">
                  <c:v>6.3374610641159981</c:v>
                </c:pt>
                <c:pt idx="20">
                  <c:v>4.9042460919789468</c:v>
                </c:pt>
                <c:pt idx="21">
                  <c:v>5.53701853594188</c:v>
                </c:pt>
                <c:pt idx="22">
                  <c:v>6.1617845385781651</c:v>
                </c:pt>
                <c:pt idx="23">
                  <c:v>4.7518794949982004</c:v>
                </c:pt>
                <c:pt idx="24">
                  <c:v>5.1839172629328063</c:v>
                </c:pt>
                <c:pt idx="25">
                  <c:v>4.4130431012839084</c:v>
                </c:pt>
                <c:pt idx="26">
                  <c:v>4.1402159733180355</c:v>
                </c:pt>
                <c:pt idx="27">
                  <c:v>4.6175148440108362</c:v>
                </c:pt>
                <c:pt idx="28">
                  <c:v>3.7548233897298902</c:v>
                </c:pt>
              </c:numCache>
            </c:numRef>
          </c:val>
          <c:smooth val="0"/>
          <c:extLst>
            <c:ext xmlns:c16="http://schemas.microsoft.com/office/drawing/2014/chart" uri="{C3380CC4-5D6E-409C-BE32-E72D297353CC}">
              <c16:uniqueId val="{00000000-88EC-4EC5-A45C-02EA610F57FD}"/>
            </c:ext>
          </c:extLst>
        </c:ser>
        <c:dLbls>
          <c:showLegendKey val="0"/>
          <c:showVal val="0"/>
          <c:showCatName val="0"/>
          <c:showSerName val="0"/>
          <c:showPercent val="0"/>
          <c:showBubbleSize val="0"/>
        </c:dLbls>
        <c:marker val="1"/>
        <c:smooth val="0"/>
        <c:axId val="150219776"/>
        <c:axId val="150221568"/>
      </c:lineChart>
      <c:catAx>
        <c:axId val="150219776"/>
        <c:scaling>
          <c:orientation val="minMax"/>
        </c:scaling>
        <c:delete val="0"/>
        <c:axPos val="b"/>
        <c:numFmt formatCode="General" sourceLinked="1"/>
        <c:majorTickMark val="none"/>
        <c:minorTickMark val="none"/>
        <c:tickLblPos val="low"/>
        <c:spPr>
          <a:noFill/>
          <a:ln w="6350" cap="flat" cmpd="sng" algn="ctr">
            <a:solidFill>
              <a:schemeClr val="tx1">
                <a:tint val="75000"/>
              </a:schemeClr>
            </a:solidFill>
            <a:prstDash val="solid"/>
            <a:round/>
          </a:ln>
          <a:effectLst/>
        </c:spPr>
        <c:txPr>
          <a:bodyPr rot="-5400000" spcFirstLastPara="1" vertOverflow="ellipsis" wrap="square" anchor="ctr" anchorCtr="1"/>
          <a:lstStyle/>
          <a:p>
            <a:pPr>
              <a:defRPr sz="20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crossAx val="150221568"/>
        <c:crosses val="autoZero"/>
        <c:auto val="1"/>
        <c:lblAlgn val="ctr"/>
        <c:lblOffset val="0"/>
        <c:tickLblSkip val="1"/>
        <c:noMultiLvlLbl val="0"/>
      </c:catAx>
      <c:valAx>
        <c:axId val="150221568"/>
        <c:scaling>
          <c:orientation val="minMax"/>
          <c:max val="13"/>
          <c:min val="0"/>
        </c:scaling>
        <c:delete val="0"/>
        <c:axPos val="l"/>
        <c:numFmt formatCode="0" sourceLinked="0"/>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crossAx val="150219776"/>
        <c:crosses val="autoZero"/>
        <c:crossBetween val="between"/>
        <c:majorUnit val="3"/>
      </c:valAx>
      <c:spPr>
        <a:noFill/>
        <a:ln>
          <a:noFill/>
        </a:ln>
        <a:effectLst/>
      </c:spPr>
    </c:plotArea>
    <c:legend>
      <c:legendPos val="t"/>
      <c:layout>
        <c:manualLayout>
          <c:xMode val="edge"/>
          <c:yMode val="edge"/>
          <c:x val="0.4431733796296296"/>
          <c:y val="9.2095370370370369E-2"/>
          <c:w val="0.30785717592592593"/>
          <c:h val="0.166585185185185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prstDash val="solid"/>
      <a:miter lim="800000"/>
    </a:ln>
    <a:effectLst/>
  </c:spPr>
  <c:txPr>
    <a:bodyPr/>
    <a:lstStyle/>
    <a:p>
      <a:pPr>
        <a:defRPr sz="1200">
          <a:solidFill>
            <a:schemeClr val="tx1"/>
          </a:solidFill>
          <a:latin typeface="Gill Sans Nova Cond Lt" panose="020B0306020104020203" pitchFamily="34" charset="0"/>
          <a:cs typeface="Arial" panose="020B0604020202020204" pitchFamily="34" charset="0"/>
        </a:defRPr>
      </a:pPr>
      <a:endParaRPr lang="lv-LV"/>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749999999999995E-2"/>
          <c:y val="4.6661739446579406E-2"/>
          <c:w val="0.94480868055555545"/>
          <c:h val="0.65309629629629629"/>
        </c:manualLayout>
      </c:layout>
      <c:barChart>
        <c:barDir val="col"/>
        <c:grouping val="clustered"/>
        <c:varyColors val="0"/>
        <c:ser>
          <c:idx val="1"/>
          <c:order val="0"/>
          <c:tx>
            <c:strRef>
              <c:f>Sheet1!$B$6</c:f>
              <c:strCache>
                <c:ptCount val="1"/>
                <c:pt idx="0">
                  <c:v>2018</c:v>
                </c:pt>
              </c:strCache>
            </c:strRef>
          </c:tx>
          <c:spPr>
            <a:solidFill>
              <a:schemeClr val="accent4"/>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0-7C3F-42A9-8D12-988529CD5DB2}"/>
              </c:ext>
            </c:extLst>
          </c:dPt>
          <c:dPt>
            <c:idx val="3"/>
            <c:invertIfNegative val="0"/>
            <c:bubble3D val="0"/>
            <c:spPr>
              <a:solidFill>
                <a:schemeClr val="accent4">
                  <a:lumMod val="50000"/>
                </a:schemeClr>
              </a:solidFill>
              <a:ln>
                <a:noFill/>
              </a:ln>
              <a:effectLst/>
            </c:spPr>
            <c:extLst>
              <c:ext xmlns:c16="http://schemas.microsoft.com/office/drawing/2014/chart" uri="{C3380CC4-5D6E-409C-BE32-E72D297353CC}">
                <c16:uniqueId val="{00000000-D0A9-4E65-8F4F-C25173E2CAC1}"/>
              </c:ext>
            </c:extLst>
          </c:dPt>
          <c:dPt>
            <c:idx val="18"/>
            <c:invertIfNegative val="0"/>
            <c:bubble3D val="0"/>
            <c:spPr>
              <a:solidFill>
                <a:schemeClr val="accent1"/>
              </a:solidFill>
              <a:ln>
                <a:noFill/>
              </a:ln>
              <a:effectLst/>
            </c:spPr>
            <c:extLst>
              <c:ext xmlns:c16="http://schemas.microsoft.com/office/drawing/2014/chart" uri="{C3380CC4-5D6E-409C-BE32-E72D297353CC}">
                <c16:uniqueId val="{00000001-D0A9-4E65-8F4F-C25173E2CAC1}"/>
              </c:ext>
            </c:extLst>
          </c:dPt>
          <c:cat>
            <c:strRef>
              <c:f>Sheet1!$A$7:$A$35</c:f>
              <c:strCache>
                <c:ptCount val="29"/>
                <c:pt idx="0">
                  <c:v>Lietuva</c:v>
                </c:pt>
                <c:pt idx="1">
                  <c:v>Dānija</c:v>
                </c:pt>
                <c:pt idx="2">
                  <c:v>Grieķija</c:v>
                </c:pt>
                <c:pt idx="3">
                  <c:v>Latvija</c:v>
                </c:pt>
                <c:pt idx="4">
                  <c:v>Igaunija</c:v>
                </c:pt>
                <c:pt idx="5">
                  <c:v>Slovēnija</c:v>
                </c:pt>
                <c:pt idx="6">
                  <c:v>Rumānija</c:v>
                </c:pt>
                <c:pt idx="7">
                  <c:v>Slovākija</c:v>
                </c:pt>
                <c:pt idx="8">
                  <c:v>Kipra</c:v>
                </c:pt>
                <c:pt idx="9">
                  <c:v>Polija</c:v>
                </c:pt>
                <c:pt idx="10">
                  <c:v>Ungārija</c:v>
                </c:pt>
                <c:pt idx="11">
                  <c:v>Čehija</c:v>
                </c:pt>
                <c:pt idx="12">
                  <c:v>Austrija</c:v>
                </c:pt>
                <c:pt idx="13">
                  <c:v>Bulgārija</c:v>
                </c:pt>
                <c:pt idx="14">
                  <c:v>Beļģija</c:v>
                </c:pt>
                <c:pt idx="15">
                  <c:v>Portugāle</c:v>
                </c:pt>
                <c:pt idx="16">
                  <c:v>Vācija</c:v>
                </c:pt>
                <c:pt idx="17">
                  <c:v>Nīderlande</c:v>
                </c:pt>
                <c:pt idx="18">
                  <c:v>ES-28*</c:v>
                </c:pt>
                <c:pt idx="19">
                  <c:v>Francija</c:v>
                </c:pt>
                <c:pt idx="20">
                  <c:v>Somija</c:v>
                </c:pt>
                <c:pt idx="21">
                  <c:v>Zviedrija</c:v>
                </c:pt>
                <c:pt idx="22">
                  <c:v>Spānija</c:v>
                </c:pt>
                <c:pt idx="23">
                  <c:v>Itālija</c:v>
                </c:pt>
                <c:pt idx="24">
                  <c:v>Apvienotā Karaliste</c:v>
                </c:pt>
                <c:pt idx="25">
                  <c:v>Horvātija</c:v>
                </c:pt>
                <c:pt idx="26">
                  <c:v>Malta</c:v>
                </c:pt>
                <c:pt idx="27">
                  <c:v>Īrija*</c:v>
                </c:pt>
                <c:pt idx="28">
                  <c:v>Luksemburga</c:v>
                </c:pt>
              </c:strCache>
            </c:strRef>
          </c:cat>
          <c:val>
            <c:numRef>
              <c:f>Sheet1!$B$7:$B$35</c:f>
              <c:numCache>
                <c:formatCode>0.0</c:formatCode>
                <c:ptCount val="29"/>
                <c:pt idx="0">
                  <c:v>58.841355265691661</c:v>
                </c:pt>
                <c:pt idx="1">
                  <c:v>53.703881734847911</c:v>
                </c:pt>
                <c:pt idx="2">
                  <c:v>44.755113024757804</c:v>
                </c:pt>
                <c:pt idx="3">
                  <c:v>40.23053665910809</c:v>
                </c:pt>
                <c:pt idx="4">
                  <c:v>29.831765999022963</c:v>
                </c:pt>
                <c:pt idx="5">
                  <c:v>29.726563473665841</c:v>
                </c:pt>
                <c:pt idx="6">
                  <c:v>29.602038383071172</c:v>
                </c:pt>
                <c:pt idx="7">
                  <c:v>28.203405701955276</c:v>
                </c:pt>
                <c:pt idx="8">
                  <c:v>27.938961951611287</c:v>
                </c:pt>
                <c:pt idx="9">
                  <c:v>27.872406213092237</c:v>
                </c:pt>
                <c:pt idx="10">
                  <c:v>24.917681231320742</c:v>
                </c:pt>
                <c:pt idx="11">
                  <c:v>24.669948751372388</c:v>
                </c:pt>
                <c:pt idx="12">
                  <c:v>23.272351256761056</c:v>
                </c:pt>
                <c:pt idx="13">
                  <c:v>22.602997134401278</c:v>
                </c:pt>
                <c:pt idx="14">
                  <c:v>21.712989871463826</c:v>
                </c:pt>
                <c:pt idx="15">
                  <c:v>21.427020992899003</c:v>
                </c:pt>
                <c:pt idx="16">
                  <c:v>20.229694440334839</c:v>
                </c:pt>
                <c:pt idx="17">
                  <c:v>18.893620261840244</c:v>
                </c:pt>
                <c:pt idx="18">
                  <c:v>17.252790919117402</c:v>
                </c:pt>
                <c:pt idx="19">
                  <c:v>16.250953055222741</c:v>
                </c:pt>
                <c:pt idx="20">
                  <c:v>15.06608245941675</c:v>
                </c:pt>
                <c:pt idx="21">
                  <c:v>14.044071387046166</c:v>
                </c:pt>
                <c:pt idx="22">
                  <c:v>12.751394022930896</c:v>
                </c:pt>
                <c:pt idx="23">
                  <c:v>12.750019381347391</c:v>
                </c:pt>
                <c:pt idx="24">
                  <c:v>10.660886100921212</c:v>
                </c:pt>
                <c:pt idx="25">
                  <c:v>8.4877736222254736</c:v>
                </c:pt>
                <c:pt idx="26">
                  <c:v>7.273943086410581</c:v>
                </c:pt>
                <c:pt idx="27">
                  <c:v>5.0631801730723476</c:v>
                </c:pt>
                <c:pt idx="28">
                  <c:v>5.0274469186949773</c:v>
                </c:pt>
              </c:numCache>
            </c:numRef>
          </c:val>
          <c:extLst>
            <c:ext xmlns:c16="http://schemas.microsoft.com/office/drawing/2014/chart" uri="{C3380CC4-5D6E-409C-BE32-E72D297353CC}">
              <c16:uniqueId val="{00000000-5EF3-4388-9D03-8F5ADFCDE619}"/>
            </c:ext>
          </c:extLst>
        </c:ser>
        <c:dLbls>
          <c:showLegendKey val="0"/>
          <c:showVal val="0"/>
          <c:showCatName val="0"/>
          <c:showSerName val="0"/>
          <c:showPercent val="0"/>
          <c:showBubbleSize val="0"/>
        </c:dLbls>
        <c:gapWidth val="40"/>
        <c:axId val="150219776"/>
        <c:axId val="150221568"/>
      </c:barChart>
      <c:catAx>
        <c:axId val="150219776"/>
        <c:scaling>
          <c:orientation val="minMax"/>
        </c:scaling>
        <c:delete val="0"/>
        <c:axPos val="b"/>
        <c:numFmt formatCode="General" sourceLinked="1"/>
        <c:majorTickMark val="none"/>
        <c:minorTickMark val="none"/>
        <c:tickLblPos val="low"/>
        <c:spPr>
          <a:noFill/>
          <a:ln w="6350" cap="flat" cmpd="sng" algn="ctr">
            <a:solidFill>
              <a:schemeClr val="tx1">
                <a:tint val="75000"/>
              </a:schemeClr>
            </a:solidFill>
            <a:prstDash val="solid"/>
            <a:round/>
          </a:ln>
          <a:effectLst/>
        </c:spPr>
        <c:txPr>
          <a:bodyPr rot="-5400000" spcFirstLastPara="1" vertOverflow="ellipsis" wrap="square" anchor="ctr" anchorCtr="1"/>
          <a:lstStyle/>
          <a:p>
            <a:pPr>
              <a:defRPr sz="20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crossAx val="150221568"/>
        <c:crosses val="autoZero"/>
        <c:auto val="1"/>
        <c:lblAlgn val="ctr"/>
        <c:lblOffset val="0"/>
        <c:tickLblSkip val="1"/>
        <c:noMultiLvlLbl val="0"/>
      </c:catAx>
      <c:valAx>
        <c:axId val="150221568"/>
        <c:scaling>
          <c:orientation val="minMax"/>
          <c:max val="60"/>
          <c:min val="0"/>
        </c:scaling>
        <c:delete val="0"/>
        <c:axPos val="l"/>
        <c:numFmt formatCode="0" sourceLinked="0"/>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Arial" panose="020B0604020202020204" pitchFamily="34" charset="0"/>
              </a:defRPr>
            </a:pPr>
            <a:endParaRPr lang="lv-LV"/>
          </a:p>
        </c:txPr>
        <c:crossAx val="150219776"/>
        <c:crosses val="autoZero"/>
        <c:crossBetween val="between"/>
        <c:majorUnit val="15"/>
      </c:valAx>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200">
          <a:solidFill>
            <a:schemeClr val="tx1"/>
          </a:solidFill>
          <a:latin typeface="Gill Sans Nova Cond Lt" panose="020B0306020104020203" pitchFamily="34" charset="0"/>
          <a:cs typeface="Arial" panose="020B0604020202020204" pitchFamily="34" charset="0"/>
        </a:defRPr>
      </a:pPr>
      <a:endParaRPr lang="lv-LV"/>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240555555555549E-2"/>
          <c:y val="4.405825958702065E-2"/>
          <c:w val="0.89588907407407403"/>
          <c:h val="0.85577458210422808"/>
        </c:manualLayout>
      </c:layout>
      <c:lineChart>
        <c:grouping val="standard"/>
        <c:varyColors val="0"/>
        <c:ser>
          <c:idx val="0"/>
          <c:order val="0"/>
          <c:tx>
            <c:strRef>
              <c:f>Sheet1!$A$2</c:f>
              <c:strCache>
                <c:ptCount val="1"/>
                <c:pt idx="0">
                  <c:v>IKP</c:v>
                </c:pt>
              </c:strCache>
            </c:strRef>
          </c:tx>
          <c:spPr>
            <a:ln w="28575" cap="rnd">
              <a:solidFill>
                <a:schemeClr val="accent1"/>
              </a:solidFill>
              <a:round/>
            </a:ln>
            <a:effectLst/>
          </c:spPr>
          <c:marker>
            <c:symbol val="none"/>
          </c:marker>
          <c:cat>
            <c:strRef>
              <c:f>Sheet1!$B$1:$K$1</c:f>
              <c:strCache>
                <c:ptCount val="10"/>
                <c:pt idx="0">
                  <c:v>2010</c:v>
                </c:pt>
                <c:pt idx="1">
                  <c:v>2011</c:v>
                </c:pt>
                <c:pt idx="2">
                  <c:v>2012</c:v>
                </c:pt>
                <c:pt idx="3">
                  <c:v>2013</c:v>
                </c:pt>
                <c:pt idx="4">
                  <c:v>2014</c:v>
                </c:pt>
                <c:pt idx="5">
                  <c:v>2015</c:v>
                </c:pt>
                <c:pt idx="6">
                  <c:v>2016</c:v>
                </c:pt>
                <c:pt idx="7">
                  <c:v>2017</c:v>
                </c:pt>
                <c:pt idx="8">
                  <c:v>2018</c:v>
                </c:pt>
                <c:pt idx="9">
                  <c:v>2019 I-II</c:v>
                </c:pt>
              </c:strCache>
            </c:strRef>
          </c:cat>
          <c:val>
            <c:numRef>
              <c:f>Sheet1!$B$2:$K$2</c:f>
              <c:numCache>
                <c:formatCode>0.0</c:formatCode>
                <c:ptCount val="10"/>
                <c:pt idx="0">
                  <c:v>95.5</c:v>
                </c:pt>
                <c:pt idx="1">
                  <c:v>101.51649999999999</c:v>
                </c:pt>
                <c:pt idx="2">
                  <c:v>105.67867649999998</c:v>
                </c:pt>
                <c:pt idx="3">
                  <c:v>108.10928605949996</c:v>
                </c:pt>
                <c:pt idx="4">
                  <c:v>110.16336249463048</c:v>
                </c:pt>
                <c:pt idx="5">
                  <c:v>113.79875345695328</c:v>
                </c:pt>
                <c:pt idx="6">
                  <c:v>115.84713101917843</c:v>
                </c:pt>
                <c:pt idx="7">
                  <c:v>120.24932199790722</c:v>
                </c:pt>
                <c:pt idx="8">
                  <c:v>125.78079080981095</c:v>
                </c:pt>
                <c:pt idx="9">
                  <c:v>128.67374899843659</c:v>
                </c:pt>
              </c:numCache>
            </c:numRef>
          </c:val>
          <c:smooth val="0"/>
          <c:extLst>
            <c:ext xmlns:c16="http://schemas.microsoft.com/office/drawing/2014/chart" uri="{C3380CC4-5D6E-409C-BE32-E72D297353CC}">
              <c16:uniqueId val="{00000000-3DE1-45FA-A85F-3D9256A4588F}"/>
            </c:ext>
          </c:extLst>
        </c:ser>
        <c:ser>
          <c:idx val="1"/>
          <c:order val="1"/>
          <c:tx>
            <c:strRef>
              <c:f>Sheet1!$A$3</c:f>
              <c:strCache>
                <c:ptCount val="1"/>
                <c:pt idx="0">
                  <c:v>Transports un uzglabāšana</c:v>
                </c:pt>
              </c:strCache>
            </c:strRef>
          </c:tx>
          <c:spPr>
            <a:ln w="28575" cap="rnd">
              <a:solidFill>
                <a:schemeClr val="accent2"/>
              </a:solidFill>
              <a:round/>
            </a:ln>
            <a:effectLst/>
          </c:spPr>
          <c:marker>
            <c:symbol val="none"/>
          </c:marker>
          <c:cat>
            <c:strRef>
              <c:f>Sheet1!$B$1:$K$1</c:f>
              <c:strCache>
                <c:ptCount val="10"/>
                <c:pt idx="0">
                  <c:v>2010</c:v>
                </c:pt>
                <c:pt idx="1">
                  <c:v>2011</c:v>
                </c:pt>
                <c:pt idx="2">
                  <c:v>2012</c:v>
                </c:pt>
                <c:pt idx="3">
                  <c:v>2013</c:v>
                </c:pt>
                <c:pt idx="4">
                  <c:v>2014</c:v>
                </c:pt>
                <c:pt idx="5">
                  <c:v>2015</c:v>
                </c:pt>
                <c:pt idx="6">
                  <c:v>2016</c:v>
                </c:pt>
                <c:pt idx="7">
                  <c:v>2017</c:v>
                </c:pt>
                <c:pt idx="8">
                  <c:v>2018</c:v>
                </c:pt>
                <c:pt idx="9">
                  <c:v>2019 I-II</c:v>
                </c:pt>
              </c:strCache>
            </c:strRef>
          </c:cat>
          <c:val>
            <c:numRef>
              <c:f>Sheet1!$B$3:$K$3</c:f>
              <c:numCache>
                <c:formatCode>0.0</c:formatCode>
                <c:ptCount val="10"/>
                <c:pt idx="0">
                  <c:v>94.431677860004854</c:v>
                </c:pt>
                <c:pt idx="1">
                  <c:v>111.72959176398456</c:v>
                </c:pt>
                <c:pt idx="2">
                  <c:v>117.99244271434888</c:v>
                </c:pt>
                <c:pt idx="3">
                  <c:v>118.16828506651839</c:v>
                </c:pt>
                <c:pt idx="4">
                  <c:v>119.64643310376297</c:v>
                </c:pt>
                <c:pt idx="5">
                  <c:v>110.35764497868277</c:v>
                </c:pt>
                <c:pt idx="6">
                  <c:v>117.17574253896282</c:v>
                </c:pt>
                <c:pt idx="7">
                  <c:v>125.95405740685291</c:v>
                </c:pt>
                <c:pt idx="8">
                  <c:v>131.87628865979383</c:v>
                </c:pt>
                <c:pt idx="9">
                  <c:v>130.3324756430153</c:v>
                </c:pt>
              </c:numCache>
            </c:numRef>
          </c:val>
          <c:smooth val="0"/>
          <c:extLst>
            <c:ext xmlns:c16="http://schemas.microsoft.com/office/drawing/2014/chart" uri="{C3380CC4-5D6E-409C-BE32-E72D297353CC}">
              <c16:uniqueId val="{00000001-3DE1-45FA-A85F-3D9256A4588F}"/>
            </c:ext>
          </c:extLst>
        </c:ser>
        <c:dLbls>
          <c:showLegendKey val="0"/>
          <c:showVal val="0"/>
          <c:showCatName val="0"/>
          <c:showSerName val="0"/>
          <c:showPercent val="0"/>
          <c:showBubbleSize val="0"/>
        </c:dLbls>
        <c:smooth val="0"/>
        <c:axId val="586083880"/>
        <c:axId val="586081912"/>
      </c:lineChart>
      <c:catAx>
        <c:axId val="586083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chemeClr val="tx1"/>
                </a:solidFill>
                <a:latin typeface="Gill Sans Nova Cond Lt" panose="020B0306020104020203" pitchFamily="34" charset="0"/>
                <a:ea typeface="+mn-ea"/>
                <a:cs typeface="+mn-cs"/>
              </a:defRPr>
            </a:pPr>
            <a:endParaRPr lang="lv-LV"/>
          </a:p>
        </c:txPr>
        <c:crossAx val="586081912"/>
        <c:crosses val="autoZero"/>
        <c:auto val="1"/>
        <c:lblAlgn val="ctr"/>
        <c:lblOffset val="100"/>
        <c:noMultiLvlLbl val="0"/>
      </c:catAx>
      <c:valAx>
        <c:axId val="586081912"/>
        <c:scaling>
          <c:orientation val="minMax"/>
          <c:min val="9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Gill Sans Nova Cond Lt" panose="020B0306020104020203" pitchFamily="34" charset="0"/>
                <a:ea typeface="+mn-ea"/>
                <a:cs typeface="+mn-cs"/>
              </a:defRPr>
            </a:pPr>
            <a:endParaRPr lang="lv-LV"/>
          </a:p>
        </c:txPr>
        <c:crossAx val="586083880"/>
        <c:crosses val="autoZero"/>
        <c:crossBetween val="between"/>
        <c:majorUnit val="10"/>
      </c:valAx>
      <c:spPr>
        <a:noFill/>
        <a:ln>
          <a:noFill/>
        </a:ln>
        <a:effectLst/>
      </c:spPr>
    </c:plotArea>
    <c:legend>
      <c:legendPos val="b"/>
      <c:layout>
        <c:manualLayout>
          <c:xMode val="edge"/>
          <c:yMode val="edge"/>
          <c:x val="9.0610555555555569E-2"/>
          <c:y val="8.2562684365781708E-2"/>
          <c:w val="0.65780203703703699"/>
          <c:h val="0.1327928108852611"/>
        </c:manualLayout>
      </c:layout>
      <c:overlay val="1"/>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Gill Sans Nova Cond Lt" panose="020B0306020104020203"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Gill Sans Nova Cond Lt" panose="020B0306020104020203" pitchFamily="34" charset="0"/>
        </a:defRPr>
      </a:pPr>
      <a:endParaRPr lang="lv-LV"/>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Sheet1!$A$2:$A$14</cx:f>
        <cx:lvl ptCount="13">
          <cx:pt idx="0">Pasažieru pārvadājumi pa autoceļiem</cx:pt>
          <cx:pt idx="1">Ūdens transports</cx:pt>
          <cx:pt idx="2">Ūdens transporta palīgdarbības</cx:pt>
          <cx:pt idx="3">Gaisa transports</cx:pt>
          <cx:pt idx="4">Aviotransporta palīgdarbības</cx:pt>
          <cx:pt idx="5">Kravu pārvadājumi pa autoceļiem</cx:pt>
          <cx:pt idx="6">Kravu dzelzceļa transports</cx:pt>
          <cx:pt idx="7">Sauszemes transporta palīgdarbības</cx:pt>
          <cx:pt idx="8">Kravu iekraušana un izkraušana</cx:pt>
          <cx:pt idx="9">Uzglabāšana un noliktavu saimniecība</cx:pt>
          <cx:pt idx="10">Pārējās transporta palīgdarbības</cx:pt>
          <cx:pt idx="11">Pasta un kurjeru darbība</cx:pt>
          <cx:pt idx="12">Cits sauszemes un cauruļvadu transports</cx:pt>
        </cx:lvl>
      </cx:strDim>
      <cx:numDim type="size">
        <cx:f>Sheet1!$B$2:$B$14</cx:f>
        <cx:lvl ptCount="13" formatCode="0">
          <cx:pt idx="0">11.032335326695177</cx:pt>
          <cx:pt idx="1">1.9896792981657609</cx:pt>
          <cx:pt idx="2">4.5169918170157901</cx:pt>
          <cx:pt idx="3">6.5052901606436802</cx:pt>
          <cx:pt idx="4">4.5865366875430169</cx:pt>
          <cx:pt idx="5">23.884050637945759</cx:pt>
          <cx:pt idx="6">4.6645329998420184</cx:pt>
          <cx:pt idx="7">11.463358857055738</cx:pt>
          <cx:pt idx="8">11.370945379381354</cx:pt>
          <cx:pt idx="9">2.332432214465554</cx:pt>
          <cx:pt idx="10">10.80469878067238</cx:pt>
          <cx:pt idx="11">3.7275277268052109</cx:pt>
          <cx:pt idx="12">3.121564875587044</cx:pt>
        </cx:lvl>
      </cx:numDim>
    </cx:data>
  </cx:chartData>
  <cx:chart>
    <cx:plotArea>
      <cx:plotAreaRegion>
        <cx:series layoutId="treemap" uniqueId="{FA8FFD92-0559-457D-BCF6-D05857BE8220}">
          <cx:tx>
            <cx:txData>
              <cx:f>Sheet1!$B$1</cx:f>
              <cx:v>2016</cx:v>
            </cx:txData>
          </cx:tx>
          <cx:spPr>
            <a:ln>
              <a:noFill/>
            </a:ln>
          </cx:spPr>
          <cx:dataId val="0"/>
          <cx:layoutPr/>
        </cx:series>
      </cx:plotAreaRegion>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Sheet1!$A$2:$A$11</cx:f>
        <cx:lvl ptCount="10">
          <cx:pt idx="0">Akmeņogles, jēlnafta un dabasgāze</cx:pt>
          <cx:pt idx="1">Naftas pārstrādes produkti</cx:pt>
          <cx:pt idx="2">Ķīmiskie produkti</cx:pt>
          <cx:pt idx="3">Lauksaimniecības produkti</cx:pt>
          <cx:pt idx="4">Koksne un tās izstrādājumi</cx:pt>
          <cx:pt idx="5">Parastie metāli un to izstrādājumi</cx:pt>
          <cx:pt idx="6">Citi produkti</cx:pt>
        </cx:lvl>
      </cx:strDim>
      <cx:numDim type="size">
        <cx:f>Sheet1!$B$2:$B$11</cx:f>
        <cx:lvl ptCount="10" formatCode="0">
          <cx:pt idx="0">46.019082419813238</cx:pt>
          <cx:pt idx="1">22.699959399106781</cx:pt>
          <cx:pt idx="2">10.312626877791311</cx:pt>
          <cx:pt idx="3">7.2655298416565168</cx:pt>
          <cx:pt idx="4">3.4104750304506699</cx:pt>
          <cx:pt idx="5">3.0876979293544458</cx:pt>
          <cx:pt idx="6">7.20462850182704</cx:pt>
        </cx:lvl>
      </cx:numDim>
    </cx:data>
  </cx:chartData>
  <cx:chart>
    <cx:plotArea>
      <cx:plotAreaRegion>
        <cx:series layoutId="treemap" uniqueId="{DDF7B4E4-902F-468F-93F0-03DE39A834A6}">
          <cx:tx>
            <cx:txData>
              <cx:f>Sheet1!$B$1:$B$1</cx:f>
              <cx:v>2017</cx:v>
            </cx:txData>
          </cx:tx>
          <cx:spPr>
            <a:ln>
              <a:noFill/>
            </a:ln>
          </cx:spPr>
          <cx:dataId val="0"/>
          <cx:layoutPr/>
        </cx:series>
      </cx:plotAreaRegion>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Sheet1!$A$3:$A$6</cx:f>
        <cx:lvl ptCount="4">
          <cx:pt idx="0">Krievija</cx:pt>
          <cx:pt idx="1">Baltkrievija</cx:pt>
          <cx:pt idx="2">Cita valstis</cx:pt>
        </cx:lvl>
      </cx:strDim>
      <cx:numDim type="size">
        <cx:f>Sheet1!$B$3:$B$6</cx:f>
        <cx:lvl ptCount="4" formatCode="0">
          <cx:pt idx="0">69.99908986317611</cx:pt>
          <cx:pt idx="1">24.455843195093664</cx:pt>
          <cx:pt idx="2">5.5450669417302265</cx:pt>
        </cx:lvl>
      </cx:numDim>
    </cx:data>
  </cx:chartData>
  <cx:chart>
    <cx:plotArea>
      <cx:plotAreaRegion>
        <cx:series layoutId="treemap" uniqueId="{C7FA1C68-18E9-4BA4-AFA0-B6312451880E}">
          <cx:tx>
            <cx:txData>
              <cx:f>Sheet1!$B$2</cx:f>
              <cx:v>Sales</cx:v>
            </cx:txData>
          </cx:tx>
          <cx:spPr>
            <a:ln>
              <a:noFill/>
            </a:ln>
          </cx:spPr>
          <cx:dataId val="0"/>
          <cx:layoutPr/>
        </cx:series>
      </cx:plotAreaRegion>
    </cx:plotArea>
  </cx:chart>
</cx:chartSpace>
</file>

<file path=ppt/charts/chartEx4.xml><?xml version="1.0" encoding="utf-8"?>
<cx:chartSpace xmlns:a="http://schemas.openxmlformats.org/drawingml/2006/main" xmlns:r="http://schemas.openxmlformats.org/officeDocument/2006/relationships" xmlns:cx="http://schemas.microsoft.com/office/drawing/2014/chartex">
  <cx:chartData>
    <cx:data id="0">
      <cx:strDim type="cat">
        <cx:f>Sheet1!$A$2:$A$11</cx:f>
        <cx:lvl ptCount="10">
          <cx:pt idx="0">Ogles  </cx:pt>
          <cx:pt idx="1">Naftas produkti  </cx:pt>
          <cx:pt idx="2">Labība un labības produkti  </cx:pt>
          <cx:pt idx="3">Kravas konteineros</cx:pt>
          <cx:pt idx="4">Kokmateriāli  </cx:pt>
          <cx:pt idx="5">Mobilās kravas</cx:pt>
          <cx:pt idx="6">Minerālmēsli  </cx:pt>
          <cx:pt idx="7">Metāli un metāllūžņi  </cx:pt>
          <cx:pt idx="8">Koksnes šķelda  </cx:pt>
          <cx:pt idx="9">Citas kravas  </cx:pt>
        </cx:lvl>
      </cx:strDim>
      <cx:numDim type="size">
        <cx:f>Sheet1!$B$2:$B$11</cx:f>
        <cx:lvl ptCount="10" formatCode="0">
          <cx:pt idx="0">31.527011711371362</cx:pt>
          <cx:pt idx="1">21.397808840196451</cx:pt>
          <cx:pt idx="2">7.3260294673214963</cx:pt>
          <cx:pt idx="3">7.1310918020400464</cx:pt>
          <cx:pt idx="4">6.979977332829618</cx:pt>
          <cx:pt idx="5">5.2738949754438993</cx:pt>
          <cx:pt idx="6">3.6010578012844725</cx:pt>
          <cx:pt idx="7">2.7759727993955421</cx:pt>
          <cx:pt idx="8">2.3649414431431812</cx:pt>
          <cx:pt idx="9">11.622213826973933</cx:pt>
        </cx:lvl>
      </cx:numDim>
    </cx:data>
  </cx:chartData>
  <cx:chart>
    <cx:plotArea>
      <cx:plotAreaRegion>
        <cx:series layoutId="treemap" uniqueId="{BD7150C2-1084-4D63-B289-B93BDBD5538A}">
          <cx:tx>
            <cx:txData>
              <cx:f>Sheet1!$B$1</cx:f>
              <cx:v>2017</cx:v>
            </cx:txData>
          </cx:tx>
          <cx:dataId val="0"/>
          <cx:layoutPr/>
        </cx:series>
      </cx:plotAreaRegion>
    </cx:plotArea>
  </cx:chart>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Sheet1!$A$2:$A$10</cx:f>
        <cx:lvl ptCount="9">
          <cx:pt idx="0">Karjeru izstrādes produkti; rūda</cx:pt>
          <cx:pt idx="1">Lauksaimniecības preces</cx:pt>
          <cx:pt idx="2">Koks</cx:pt>
          <cx:pt idx="3">Pārtikas produkti</cx:pt>
          <cx:pt idx="4">Citi nemetālu minerālprodukti</cx:pt>
          <cx:pt idx="5">Iekārtas, aprīkojums</cx:pt>
          <cx:pt idx="6">Otrreizējās izejvielas, sadzīves atkritumi</cx:pt>
          <cx:pt idx="7">Naftas produkti</cx:pt>
          <cx:pt idx="8">Citas preces</cx:pt>
        </cx:lvl>
      </cx:strDim>
      <cx:numDim type="size">
        <cx:f>Sheet1!$B$2:$B$10</cx:f>
        <cx:lvl ptCount="9" formatCode="0">
          <cx:pt idx="0">29.02734175366869</cx:pt>
          <cx:pt idx="1">22.244834635321602</cx:pt>
          <cx:pt idx="2">12.765047612094413</cx:pt>
          <cx:pt idx="3">9.6711740840017111</cx:pt>
          <cx:pt idx="4">5.6472220194203118</cx:pt>
          <cx:pt idx="5">3.2505814620511275</cx:pt>
          <cx:pt idx="6">3.1023477508109178</cx:pt>
          <cx:pt idx="7">2.67433431721232</cx:pt>
          <cx:pt idx="8">11.617116365418891</cx:pt>
        </cx:lvl>
      </cx:numDim>
    </cx:data>
  </cx:chartData>
  <cx:chart>
    <cx:plotArea>
      <cx:plotAreaRegion>
        <cx:series layoutId="treemap" uniqueId="{6727A1E3-4A2A-4883-BBF5-967D7BD5F3AC}">
          <cx:tx>
            <cx:txData>
              <cx:f>Sheet1!$B$1</cx:f>
              <cx:v>2018</cx:v>
            </cx:txData>
          </cx:tx>
          <cx:dataId val="0"/>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6.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555B5CB0-4515-4BD3-B6B7-FCC8E9208C61}" type="datetimeFigureOut">
              <a:rPr lang="lv-LV" smtClean="0"/>
              <a:t>27.11.2019.</a:t>
            </a:fld>
            <a:endParaRPr lang="lv-LV"/>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AB23E3F1-445B-4791-ACE6-1585A2ED8C8D}" type="slidenum">
              <a:rPr lang="lv-LV" smtClean="0"/>
              <a:t>‹#›</a:t>
            </a:fld>
            <a:endParaRPr lang="lv-LV"/>
          </a:p>
        </p:txBody>
      </p:sp>
    </p:spTree>
    <p:extLst>
      <p:ext uri="{BB962C8B-B14F-4D97-AF65-F5344CB8AC3E}">
        <p14:creationId xmlns:p14="http://schemas.microsoft.com/office/powerpoint/2010/main" val="2432526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kern="1200" dirty="0">
                <a:solidFill>
                  <a:srgbClr val="FFFF00"/>
                </a:solidFill>
                <a:latin typeface="+mn-lt"/>
                <a:ea typeface="+mn-ea"/>
                <a:cs typeface="+mn-cs"/>
              </a:rPr>
              <a:t>Transporta un uzglabāšanas nozares īpatsvars tautsaimniecībā pēdējos 20 gados ir sarucis. 2017.gadā tas bija 9,2%. Salīdzinājumā ar 1995.gadu nozares īpatsvars ir sarucis par vairāk nekā 4 procentpunktiem.</a:t>
            </a:r>
          </a:p>
          <a:p>
            <a:endParaRPr lang="lv-LV" dirty="0"/>
          </a:p>
        </p:txBody>
      </p:sp>
      <p:sp>
        <p:nvSpPr>
          <p:cNvPr id="4" name="Slide Number Placeholder 3"/>
          <p:cNvSpPr>
            <a:spLocks noGrp="1"/>
          </p:cNvSpPr>
          <p:nvPr>
            <p:ph type="sldNum" sz="quarter" idx="10"/>
          </p:nvPr>
        </p:nvSpPr>
        <p:spPr/>
        <p:txBody>
          <a:bodyPr/>
          <a:lstStyle/>
          <a:p>
            <a:fld id="{D343E684-0610-482E-A621-3DDFE1600850}" type="slidenum">
              <a:rPr lang="lv-LV" smtClean="0"/>
              <a:t>2</a:t>
            </a:fld>
            <a:endParaRPr lang="lv-LV"/>
          </a:p>
        </p:txBody>
      </p:sp>
    </p:spTree>
    <p:extLst>
      <p:ext uri="{BB962C8B-B14F-4D97-AF65-F5344CB8AC3E}">
        <p14:creationId xmlns:p14="http://schemas.microsoft.com/office/powerpoint/2010/main" val="3625613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200" b="1" kern="1200" dirty="0">
                <a:solidFill>
                  <a:srgbClr val="FFFF00"/>
                </a:solidFill>
                <a:latin typeface="+mn-lt"/>
                <a:ea typeface="+mn-ea"/>
                <a:cs typeface="+mn-cs"/>
              </a:rPr>
              <a:t>Salīdzinājumā ar citām ES valstīm, Baltijas valstīs transporta un uzglabāšanas nozarei ir lielāks īpatsvars tautsaimniecībā</a:t>
            </a:r>
          </a:p>
          <a:p>
            <a:endParaRPr lang="lv-LV" dirty="0"/>
          </a:p>
        </p:txBody>
      </p:sp>
      <p:sp>
        <p:nvSpPr>
          <p:cNvPr id="4" name="Slide Number Placeholder 3"/>
          <p:cNvSpPr>
            <a:spLocks noGrp="1"/>
          </p:cNvSpPr>
          <p:nvPr>
            <p:ph type="sldNum" sz="quarter" idx="10"/>
          </p:nvPr>
        </p:nvSpPr>
        <p:spPr/>
        <p:txBody>
          <a:bodyPr/>
          <a:lstStyle/>
          <a:p>
            <a:fld id="{D343E684-0610-482E-A621-3DDFE1600850}" type="slidenum">
              <a:rPr lang="lv-LV" smtClean="0"/>
              <a:t>4</a:t>
            </a:fld>
            <a:endParaRPr lang="lv-LV"/>
          </a:p>
        </p:txBody>
      </p:sp>
    </p:spTree>
    <p:extLst>
      <p:ext uri="{BB962C8B-B14F-4D97-AF65-F5344CB8AC3E}">
        <p14:creationId xmlns:p14="http://schemas.microsoft.com/office/powerpoint/2010/main" val="2631762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200" b="1" kern="1200" dirty="0">
                <a:solidFill>
                  <a:srgbClr val="FFFF00"/>
                </a:solidFill>
                <a:latin typeface="+mn-lt"/>
                <a:ea typeface="+mn-ea"/>
                <a:cs typeface="+mn-cs"/>
              </a:rPr>
              <a:t>Salīdzinājumā ar citām ES valstīm, Baltijas valstīs transporta un uzglabāšanas nozarei ir lielāks īpatsvars tautsaimniecībā</a:t>
            </a:r>
          </a:p>
          <a:p>
            <a:endParaRPr lang="lv-LV" dirty="0"/>
          </a:p>
        </p:txBody>
      </p:sp>
      <p:sp>
        <p:nvSpPr>
          <p:cNvPr id="4" name="Slide Number Placeholder 3"/>
          <p:cNvSpPr>
            <a:spLocks noGrp="1"/>
          </p:cNvSpPr>
          <p:nvPr>
            <p:ph type="sldNum" sz="quarter" idx="10"/>
          </p:nvPr>
        </p:nvSpPr>
        <p:spPr/>
        <p:txBody>
          <a:bodyPr/>
          <a:lstStyle/>
          <a:p>
            <a:fld id="{D343E684-0610-482E-A621-3DDFE1600850}" type="slidenum">
              <a:rPr lang="lv-LV" smtClean="0"/>
              <a:t>5</a:t>
            </a:fld>
            <a:endParaRPr lang="lv-LV"/>
          </a:p>
        </p:txBody>
      </p:sp>
    </p:spTree>
    <p:extLst>
      <p:ext uri="{BB962C8B-B14F-4D97-AF65-F5344CB8AC3E}">
        <p14:creationId xmlns:p14="http://schemas.microsoft.com/office/powerpoint/2010/main" val="765525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200" b="1" kern="1200" dirty="0">
                <a:solidFill>
                  <a:srgbClr val="FFFF00"/>
                </a:solidFill>
                <a:latin typeface="+mn-lt"/>
                <a:ea typeface="+mn-ea"/>
                <a:cs typeface="+mn-cs"/>
              </a:rPr>
              <a:t>Tāpat kā citas eksportspējīgās nozares, arī transporta un uzglabāšanas nozare pēc krīzes piedzīvoja strauju atveseļošanos. 2011. un 2012. gadā nozare pieauga straujāk nekā IKP, ko noteica būtiski kravu apjoma pieaugumi. Tomēr nākamos četrus gadus nozares attīstība bija vāja un vidēji ik gadu nozares apjomi saruka par 1,5%. Savukārt 2017.gadā transporta un uzglabāšanas nozare pieauga par 7,3%, ko pamatā noteica autotransporta nozares izaugsme, kā arī pasažieru pārvadājumu pieaugums. </a:t>
            </a:r>
          </a:p>
          <a:p>
            <a:endParaRPr lang="lv-LV" dirty="0"/>
          </a:p>
        </p:txBody>
      </p:sp>
      <p:sp>
        <p:nvSpPr>
          <p:cNvPr id="4" name="Slide Number Placeholder 3"/>
          <p:cNvSpPr>
            <a:spLocks noGrp="1"/>
          </p:cNvSpPr>
          <p:nvPr>
            <p:ph type="sldNum" sz="quarter" idx="10"/>
          </p:nvPr>
        </p:nvSpPr>
        <p:spPr/>
        <p:txBody>
          <a:bodyPr/>
          <a:lstStyle/>
          <a:p>
            <a:fld id="{D343E684-0610-482E-A621-3DDFE1600850}" type="slidenum">
              <a:rPr lang="lv-LV" smtClean="0"/>
              <a:t>6</a:t>
            </a:fld>
            <a:endParaRPr lang="lv-LV"/>
          </a:p>
        </p:txBody>
      </p:sp>
    </p:spTree>
    <p:extLst>
      <p:ext uri="{BB962C8B-B14F-4D97-AF65-F5344CB8AC3E}">
        <p14:creationId xmlns:p14="http://schemas.microsoft.com/office/powerpoint/2010/main" val="2199056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000" b="1" kern="1200" dirty="0">
                <a:solidFill>
                  <a:srgbClr val="FFFF00"/>
                </a:solidFill>
                <a:latin typeface="+mn-lt"/>
                <a:ea typeface="+mn-ea"/>
                <a:cs typeface="+mn-cs"/>
              </a:rPr>
              <a:t>Analizējot transporta un uzglabāšanas nozari detalizēti </a:t>
            </a:r>
            <a:r>
              <a:rPr lang="lv-LV" sz="1000" b="1" kern="1200" dirty="0" err="1">
                <a:solidFill>
                  <a:srgbClr val="FFFF00"/>
                </a:solidFill>
                <a:latin typeface="+mn-lt"/>
                <a:ea typeface="+mn-ea"/>
                <a:cs typeface="+mn-cs"/>
              </a:rPr>
              <a:t>NACE</a:t>
            </a:r>
            <a:r>
              <a:rPr lang="lv-LV" sz="1000" b="1" kern="1200" dirty="0">
                <a:solidFill>
                  <a:srgbClr val="FFFF00"/>
                </a:solidFill>
                <a:latin typeface="+mn-lt"/>
                <a:ea typeface="+mn-ea"/>
                <a:cs typeface="+mn-cs"/>
              </a:rPr>
              <a:t> kodu 4 zīmju līmenī, lielākās nozares ir kravu pārvadājumi pa autoceļiem, kravu iekraušana un izkraušana, pasažieru pārvadājumi pa autoceļiem, kā arī sauszemes transporta palīgdarbības. Kopā šīs četras nozares veido gandrīz 60% no visas  transporta un uzglabāšanas nozares.</a:t>
            </a:r>
          </a:p>
          <a:p>
            <a:endParaRPr lang="lv-LV" sz="1000" b="1" kern="1200" dirty="0">
              <a:solidFill>
                <a:srgbClr val="FFFF00"/>
              </a:solidFill>
              <a:latin typeface="+mn-lt"/>
              <a:ea typeface="+mn-ea"/>
              <a:cs typeface="+mn-cs"/>
            </a:endParaRPr>
          </a:p>
          <a:p>
            <a:endParaRPr lang="lv-LV" dirty="0"/>
          </a:p>
        </p:txBody>
      </p:sp>
      <p:sp>
        <p:nvSpPr>
          <p:cNvPr id="4" name="Slide Number Placeholder 3"/>
          <p:cNvSpPr>
            <a:spLocks noGrp="1"/>
          </p:cNvSpPr>
          <p:nvPr>
            <p:ph type="sldNum" sz="quarter" idx="10"/>
          </p:nvPr>
        </p:nvSpPr>
        <p:spPr/>
        <p:txBody>
          <a:bodyPr/>
          <a:lstStyle/>
          <a:p>
            <a:fld id="{D343E684-0610-482E-A621-3DDFE1600850}" type="slidenum">
              <a:rPr lang="lv-LV" smtClean="0"/>
              <a:t>7</a:t>
            </a:fld>
            <a:endParaRPr lang="lv-LV"/>
          </a:p>
        </p:txBody>
      </p:sp>
    </p:spTree>
    <p:extLst>
      <p:ext uri="{BB962C8B-B14F-4D97-AF65-F5344CB8AC3E}">
        <p14:creationId xmlns:p14="http://schemas.microsoft.com/office/powerpoint/2010/main" val="2111062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200" b="1" kern="1200" dirty="0">
                <a:solidFill>
                  <a:srgbClr val="FFFF00"/>
                </a:solidFill>
                <a:latin typeface="+mn-lt"/>
                <a:ea typeface="+mn-ea"/>
                <a:cs typeface="+mn-cs"/>
              </a:rPr>
              <a:t>Jūras transportā galvenais eksporta ienākumu avots ir kravu pārkraušana ostās, gaisa transportā – pasažieru pārvadājumi, savukārt dzelzceļa transportā un autotransportā – kravu pārvadājumi.</a:t>
            </a:r>
          </a:p>
          <a:p>
            <a:endParaRPr lang="lv-LV" dirty="0"/>
          </a:p>
        </p:txBody>
      </p:sp>
      <p:sp>
        <p:nvSpPr>
          <p:cNvPr id="4" name="Slide Number Placeholder 3"/>
          <p:cNvSpPr>
            <a:spLocks noGrp="1"/>
          </p:cNvSpPr>
          <p:nvPr>
            <p:ph type="sldNum" sz="quarter" idx="10"/>
          </p:nvPr>
        </p:nvSpPr>
        <p:spPr/>
        <p:txBody>
          <a:bodyPr/>
          <a:lstStyle/>
          <a:p>
            <a:fld id="{D343E684-0610-482E-A621-3DDFE1600850}" type="slidenum">
              <a:rPr lang="lv-LV" smtClean="0"/>
              <a:t>8</a:t>
            </a:fld>
            <a:endParaRPr lang="lv-LV"/>
          </a:p>
        </p:txBody>
      </p:sp>
    </p:spTree>
    <p:extLst>
      <p:ext uri="{BB962C8B-B14F-4D97-AF65-F5344CB8AC3E}">
        <p14:creationId xmlns:p14="http://schemas.microsoft.com/office/powerpoint/2010/main" val="1251682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kern="1200" dirty="0">
                <a:solidFill>
                  <a:srgbClr val="FFFF00"/>
                </a:solidFill>
                <a:latin typeface="+mn-lt"/>
                <a:ea typeface="+mn-ea"/>
                <a:cs typeface="+mn-cs"/>
              </a:rPr>
              <a:t>Kopš 2015.gada nodarbināto skaits nozarē ir nedaudz sarucis. 2017.gadā transporta un uzglabāšanas nozarē bija nodarbināti 79,6 tūkstoši. Tas bija par 8,2 tūkstošiem vairāk nekā krīzes zemākajā punktā 2010.gadā, bet par 8,5 tūkstošiem mazāk nekā pirms krīzes 2008.gadā.</a:t>
            </a:r>
          </a:p>
          <a:p>
            <a:endParaRPr lang="lv-LV" dirty="0"/>
          </a:p>
        </p:txBody>
      </p:sp>
      <p:sp>
        <p:nvSpPr>
          <p:cNvPr id="4" name="Slide Number Placeholder 3"/>
          <p:cNvSpPr>
            <a:spLocks noGrp="1"/>
          </p:cNvSpPr>
          <p:nvPr>
            <p:ph type="sldNum" sz="quarter" idx="10"/>
          </p:nvPr>
        </p:nvSpPr>
        <p:spPr/>
        <p:txBody>
          <a:bodyPr/>
          <a:lstStyle/>
          <a:p>
            <a:fld id="{D343E684-0610-482E-A621-3DDFE1600850}" type="slidenum">
              <a:rPr lang="lv-LV" smtClean="0"/>
              <a:t>13</a:t>
            </a:fld>
            <a:endParaRPr lang="lv-LV"/>
          </a:p>
        </p:txBody>
      </p:sp>
    </p:spTree>
    <p:extLst>
      <p:ext uri="{BB962C8B-B14F-4D97-AF65-F5344CB8AC3E}">
        <p14:creationId xmlns:p14="http://schemas.microsoft.com/office/powerpoint/2010/main" val="1761330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kern="1200" dirty="0">
                <a:solidFill>
                  <a:srgbClr val="FFFF00"/>
                </a:solidFill>
                <a:latin typeface="+mn-lt"/>
                <a:ea typeface="+mn-ea"/>
                <a:cs typeface="+mn-cs"/>
              </a:rPr>
              <a:t>1/3 no visām darbavietām transporta nozarē veido kravu pārvadājumi pa autoceļiem.</a:t>
            </a:r>
          </a:p>
          <a:p>
            <a:endParaRPr lang="lv-LV" dirty="0"/>
          </a:p>
        </p:txBody>
      </p:sp>
      <p:sp>
        <p:nvSpPr>
          <p:cNvPr id="4" name="Slide Number Placeholder 3"/>
          <p:cNvSpPr>
            <a:spLocks noGrp="1"/>
          </p:cNvSpPr>
          <p:nvPr>
            <p:ph type="sldNum" sz="quarter" idx="10"/>
          </p:nvPr>
        </p:nvSpPr>
        <p:spPr/>
        <p:txBody>
          <a:bodyPr/>
          <a:lstStyle/>
          <a:p>
            <a:fld id="{D343E684-0610-482E-A621-3DDFE1600850}" type="slidenum">
              <a:rPr lang="lv-LV" smtClean="0"/>
              <a:t>14</a:t>
            </a:fld>
            <a:endParaRPr lang="lv-LV"/>
          </a:p>
        </p:txBody>
      </p:sp>
    </p:spTree>
    <p:extLst>
      <p:ext uri="{BB962C8B-B14F-4D97-AF65-F5344CB8AC3E}">
        <p14:creationId xmlns:p14="http://schemas.microsoft.com/office/powerpoint/2010/main" val="1218953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4B88-ED25-497E-AD95-3A4FEC0FC6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190CE014-249F-4C25-961B-2A8ECE9FD1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FED41316-BC38-4BFC-AC26-72C51BF1120E}"/>
              </a:ext>
            </a:extLst>
          </p:cNvPr>
          <p:cNvSpPr>
            <a:spLocks noGrp="1"/>
          </p:cNvSpPr>
          <p:nvPr>
            <p:ph type="dt" sz="half" idx="10"/>
          </p:nvPr>
        </p:nvSpPr>
        <p:spPr/>
        <p:txBody>
          <a:bodyPr/>
          <a:lstStyle/>
          <a:p>
            <a:fld id="{6E8D1E0E-DCB7-4D0F-935D-12207CA6611A}" type="datetime1">
              <a:rPr lang="lv-LV" smtClean="0"/>
              <a:t>27.11.2019.</a:t>
            </a:fld>
            <a:endParaRPr lang="lv-LV"/>
          </a:p>
        </p:txBody>
      </p:sp>
      <p:sp>
        <p:nvSpPr>
          <p:cNvPr id="5" name="Footer Placeholder 4">
            <a:extLst>
              <a:ext uri="{FF2B5EF4-FFF2-40B4-BE49-F238E27FC236}">
                <a16:creationId xmlns:a16="http://schemas.microsoft.com/office/drawing/2014/main" id="{07A047F8-A0E7-4B02-B730-C9525501517D}"/>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BE2B5027-45F2-44C6-8FB2-C0C82D601CA1}"/>
              </a:ext>
            </a:extLst>
          </p:cNvPr>
          <p:cNvSpPr>
            <a:spLocks noGrp="1"/>
          </p:cNvSpPr>
          <p:nvPr>
            <p:ph type="sldNum" sz="quarter" idx="12"/>
          </p:nvPr>
        </p:nvSpPr>
        <p:spPr/>
        <p:txBody>
          <a:bodyPr/>
          <a:lstStyle/>
          <a:p>
            <a:fld id="{E4A32D64-536A-4862-B913-09D2DE5E4173}" type="slidenum">
              <a:rPr lang="lv-LV" smtClean="0"/>
              <a:t>‹#›</a:t>
            </a:fld>
            <a:endParaRPr lang="lv-LV"/>
          </a:p>
        </p:txBody>
      </p:sp>
    </p:spTree>
    <p:extLst>
      <p:ext uri="{BB962C8B-B14F-4D97-AF65-F5344CB8AC3E}">
        <p14:creationId xmlns:p14="http://schemas.microsoft.com/office/powerpoint/2010/main" val="282196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C60CD-6D50-4F26-A688-800E2221D932}"/>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AAEE78B1-2799-4572-BB76-75406B4536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896EF31-6C39-4BE1-8B63-749177DD40B6}"/>
              </a:ext>
            </a:extLst>
          </p:cNvPr>
          <p:cNvSpPr>
            <a:spLocks noGrp="1"/>
          </p:cNvSpPr>
          <p:nvPr>
            <p:ph type="dt" sz="half" idx="10"/>
          </p:nvPr>
        </p:nvSpPr>
        <p:spPr/>
        <p:txBody>
          <a:bodyPr/>
          <a:lstStyle/>
          <a:p>
            <a:fld id="{790FB1A0-8C2A-44A5-AD58-5E701C6E5FED}" type="datetime1">
              <a:rPr lang="lv-LV" smtClean="0"/>
              <a:t>27.11.2019.</a:t>
            </a:fld>
            <a:endParaRPr lang="lv-LV"/>
          </a:p>
        </p:txBody>
      </p:sp>
      <p:sp>
        <p:nvSpPr>
          <p:cNvPr id="5" name="Footer Placeholder 4">
            <a:extLst>
              <a:ext uri="{FF2B5EF4-FFF2-40B4-BE49-F238E27FC236}">
                <a16:creationId xmlns:a16="http://schemas.microsoft.com/office/drawing/2014/main" id="{6107B487-5312-47C3-B009-8BD2E5F0C4D0}"/>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1162292-CF37-4B7A-B1CE-DBEC119E5F28}"/>
              </a:ext>
            </a:extLst>
          </p:cNvPr>
          <p:cNvSpPr>
            <a:spLocks noGrp="1"/>
          </p:cNvSpPr>
          <p:nvPr>
            <p:ph type="sldNum" sz="quarter" idx="12"/>
          </p:nvPr>
        </p:nvSpPr>
        <p:spPr/>
        <p:txBody>
          <a:bodyPr/>
          <a:lstStyle/>
          <a:p>
            <a:fld id="{E4A32D64-536A-4862-B913-09D2DE5E4173}" type="slidenum">
              <a:rPr lang="lv-LV" smtClean="0"/>
              <a:t>‹#›</a:t>
            </a:fld>
            <a:endParaRPr lang="lv-LV"/>
          </a:p>
        </p:txBody>
      </p:sp>
      <p:pic>
        <p:nvPicPr>
          <p:cNvPr id="7" name="Picture 6">
            <a:extLst>
              <a:ext uri="{FF2B5EF4-FFF2-40B4-BE49-F238E27FC236}">
                <a16:creationId xmlns:a16="http://schemas.microsoft.com/office/drawing/2014/main" id="{A8CEA1F0-9D99-4D55-9BAE-22412CA6EBA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711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FD62B5-5C43-4E6D-820E-D6174950CB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93861EB9-D73F-4AF2-8B96-0772814FE2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33B0316-0812-4C54-9336-DD2EDE619564}"/>
              </a:ext>
            </a:extLst>
          </p:cNvPr>
          <p:cNvSpPr>
            <a:spLocks noGrp="1"/>
          </p:cNvSpPr>
          <p:nvPr>
            <p:ph type="dt" sz="half" idx="10"/>
          </p:nvPr>
        </p:nvSpPr>
        <p:spPr/>
        <p:txBody>
          <a:bodyPr/>
          <a:lstStyle/>
          <a:p>
            <a:fld id="{1338AB32-A8AD-437B-A05D-30FB121A9DC2}" type="datetime1">
              <a:rPr lang="lv-LV" smtClean="0"/>
              <a:t>27.11.2019.</a:t>
            </a:fld>
            <a:endParaRPr lang="lv-LV"/>
          </a:p>
        </p:txBody>
      </p:sp>
      <p:sp>
        <p:nvSpPr>
          <p:cNvPr id="5" name="Footer Placeholder 4">
            <a:extLst>
              <a:ext uri="{FF2B5EF4-FFF2-40B4-BE49-F238E27FC236}">
                <a16:creationId xmlns:a16="http://schemas.microsoft.com/office/drawing/2014/main" id="{094225FD-C4B0-4A22-BD52-9ABA9C0F30E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DD1506F-B514-439C-AB55-DFD20F23D914}"/>
              </a:ext>
            </a:extLst>
          </p:cNvPr>
          <p:cNvSpPr>
            <a:spLocks noGrp="1"/>
          </p:cNvSpPr>
          <p:nvPr>
            <p:ph type="sldNum" sz="quarter" idx="12"/>
          </p:nvPr>
        </p:nvSpPr>
        <p:spPr/>
        <p:txBody>
          <a:bodyPr/>
          <a:lstStyle/>
          <a:p>
            <a:fld id="{E4A32D64-536A-4862-B913-09D2DE5E4173}" type="slidenum">
              <a:rPr lang="lv-LV" smtClean="0"/>
              <a:t>‹#›</a:t>
            </a:fld>
            <a:endParaRPr lang="lv-LV"/>
          </a:p>
        </p:txBody>
      </p:sp>
      <p:pic>
        <p:nvPicPr>
          <p:cNvPr id="7" name="Picture 6">
            <a:extLst>
              <a:ext uri="{FF2B5EF4-FFF2-40B4-BE49-F238E27FC236}">
                <a16:creationId xmlns:a16="http://schemas.microsoft.com/office/drawing/2014/main" id="{0CF0AA3B-641F-43C1-A728-205C64D7788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336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06932" y="0"/>
            <a:ext cx="3778135" cy="41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Calibri Light" panose="020F030202020403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Calibri Light" panose="020F030202020403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Tree>
    <p:extLst>
      <p:ext uri="{BB962C8B-B14F-4D97-AF65-F5344CB8AC3E}">
        <p14:creationId xmlns:p14="http://schemas.microsoft.com/office/powerpoint/2010/main" val="2361555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06000" y="6"/>
            <a:ext cx="3778135" cy="41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Calibri Light" panose="020F030202020403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Calibri Light" panose="020F030202020403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Calibri Light" panose="020F030202020403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Calibri Light" panose="020F030202020403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Tree>
    <p:extLst>
      <p:ext uri="{BB962C8B-B14F-4D97-AF65-F5344CB8AC3E}">
        <p14:creationId xmlns:p14="http://schemas.microsoft.com/office/powerpoint/2010/main" val="3606074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EDF317DB-8A85-4C6C-84E9-6522666F1DC6}" type="datetime1">
              <a:rPr lang="lv-LV" smtClean="0"/>
              <a:t>27.11.2019.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E995808-A995-4D10-8E3A-0AAC6AF1F108}" type="slidenum">
              <a:rPr lang="lv-LV" smtClean="0"/>
              <a:t>‹#›</a:t>
            </a:fld>
            <a:endParaRPr lang="lv-LV"/>
          </a:p>
        </p:txBody>
      </p:sp>
      <p:pic>
        <p:nvPicPr>
          <p:cNvPr id="7" name="Picture 6">
            <a:extLst>
              <a:ext uri="{FF2B5EF4-FFF2-40B4-BE49-F238E27FC236}">
                <a16:creationId xmlns:a16="http://schemas.microsoft.com/office/drawing/2014/main" id="{12F231A3-E2A9-4AAD-99A3-A422981FF6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9513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Calibri Light" panose="020F030202020403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Calibri Light" panose="020F030202020403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Calibri Light" panose="020F030202020403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a:latin typeface="Calibri Light" panose="020F0302020204030204" pitchFamily="34" charset="0"/>
              </a:defRPr>
            </a:lvl1pPr>
          </a:lstStyle>
          <a:p>
            <a:fld id="{DC253BEA-5C99-48DB-9FD2-EA6B203FEBF6}" type="slidenum">
              <a:rPr lang="en-US" altLang="lv-LV" smtClean="0"/>
              <a:pPr/>
              <a:t>‹#›</a:t>
            </a:fld>
            <a:endParaRPr lang="en-US" altLang="lv-LV" dirty="0"/>
          </a:p>
        </p:txBody>
      </p:sp>
    </p:spTree>
    <p:extLst>
      <p:ext uri="{BB962C8B-B14F-4D97-AF65-F5344CB8AC3E}">
        <p14:creationId xmlns:p14="http://schemas.microsoft.com/office/powerpoint/2010/main" val="1334611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81000"/>
            <a:ext cx="8128000" cy="1036642"/>
          </a:xfrm>
        </p:spPr>
        <p:txBody>
          <a:bodyPr anchor="t">
            <a:normAutofit/>
          </a:bodyPr>
          <a:lstStyle>
            <a:lvl1pPr algn="l">
              <a:defRPr sz="2400" b="1">
                <a:latin typeface="Calibri Light" panose="020F0302020204030204" pitchFamily="34" charset="0"/>
                <a:ea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Calibri Light" panose="020F0302020204030204" pitchFamily="34" charset="0"/>
                <a:ea typeface="Segoe UI" panose="020B0502040204020203" pitchFamily="34" charset="0"/>
                <a:cs typeface="Segoe UI" panose="020B0502040204020203"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a:t>Click to edit Master text styles</a:t>
            </a:r>
          </a:p>
        </p:txBody>
      </p:sp>
      <p:sp>
        <p:nvSpPr>
          <p:cNvPr id="5" name="Slide Number Placeholder 22"/>
          <p:cNvSpPr>
            <a:spLocks noGrp="1"/>
          </p:cNvSpPr>
          <p:nvPr>
            <p:ph type="sldNum" sz="quarter" idx="10"/>
          </p:nvPr>
        </p:nvSpPr>
        <p:spPr>
          <a:xfrm>
            <a:off x="10938933" y="6324600"/>
            <a:ext cx="846667" cy="304800"/>
          </a:xfrm>
        </p:spPr>
        <p:txBody>
          <a:bodyPr/>
          <a:lstStyle>
            <a:lvl1pPr>
              <a:defRPr sz="1000">
                <a:latin typeface="Calibri Light" panose="020F0302020204030204" pitchFamily="34" charset="0"/>
              </a:defRPr>
            </a:lvl1pPr>
          </a:lstStyle>
          <a:p>
            <a:fld id="{BB52BD7A-E27C-4D8B-9BA7-C703671C96E0}" type="slidenum">
              <a:rPr lang="en-US" altLang="lv-LV" smtClean="0"/>
              <a:pPr/>
              <a:t>‹#›</a:t>
            </a:fld>
            <a:endParaRPr lang="en-US" altLang="lv-LV"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3612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06932" y="0"/>
            <a:ext cx="3778135" cy="41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Calibri Light" panose="020F030202020403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Calibri Light" panose="020F030202020403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Tree>
    <p:extLst>
      <p:ext uri="{BB962C8B-B14F-4D97-AF65-F5344CB8AC3E}">
        <p14:creationId xmlns:p14="http://schemas.microsoft.com/office/powerpoint/2010/main" val="1200346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Calibri Light" panose="020F030202020403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Calibri Light" panose="020F030202020403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a:t>Click to edit Master text styles</a:t>
            </a:r>
          </a:p>
        </p:txBody>
      </p:sp>
    </p:spTree>
    <p:extLst>
      <p:ext uri="{BB962C8B-B14F-4D97-AF65-F5344CB8AC3E}">
        <p14:creationId xmlns:p14="http://schemas.microsoft.com/office/powerpoint/2010/main" val="551838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81000"/>
            <a:ext cx="8128000" cy="1036642"/>
          </a:xfrm>
        </p:spPr>
        <p:txBody>
          <a:bodyPr anchor="t">
            <a:normAutofit/>
          </a:bodyPr>
          <a:lstStyle>
            <a:lvl1pPr algn="l">
              <a:defRPr sz="2400" b="1">
                <a:latin typeface="Calibri Light" panose="020F0302020204030204" pitchFamily="34" charset="0"/>
                <a:ea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Calibri Light" panose="020F0302020204030204" pitchFamily="34" charset="0"/>
                <a:ea typeface="Segoe UI" panose="020B0502040204020203" pitchFamily="34" charset="0"/>
                <a:cs typeface="Segoe UI" panose="020B0502040204020203"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a:t>Click to edit Master text styles</a:t>
            </a:r>
          </a:p>
        </p:txBody>
      </p:sp>
      <p:pic>
        <p:nvPicPr>
          <p:cNvPr id="8" name="Picture 7">
            <a:extLst>
              <a:ext uri="{FF2B5EF4-FFF2-40B4-BE49-F238E27FC236}">
                <a16:creationId xmlns:a16="http://schemas.microsoft.com/office/drawing/2014/main" id="{9ECAD347-C68F-4E1C-BFC7-95A4FB3E562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439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16A5F-D3B1-4FDA-B64B-19356ACC7EFD}"/>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21057B21-A1DB-4D4B-9FD7-B7AA9183E7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1964449B-D8C7-4B63-A232-EF1BDE431D93}"/>
              </a:ext>
            </a:extLst>
          </p:cNvPr>
          <p:cNvSpPr>
            <a:spLocks noGrp="1"/>
          </p:cNvSpPr>
          <p:nvPr>
            <p:ph type="dt" sz="half" idx="10"/>
          </p:nvPr>
        </p:nvSpPr>
        <p:spPr/>
        <p:txBody>
          <a:bodyPr/>
          <a:lstStyle/>
          <a:p>
            <a:fld id="{68BD6E61-D2B3-496D-BF18-5E5982669CCB}" type="datetime1">
              <a:rPr lang="lv-LV" smtClean="0"/>
              <a:t>27.11.2019.</a:t>
            </a:fld>
            <a:endParaRPr lang="lv-LV"/>
          </a:p>
        </p:txBody>
      </p:sp>
      <p:sp>
        <p:nvSpPr>
          <p:cNvPr id="5" name="Footer Placeholder 4">
            <a:extLst>
              <a:ext uri="{FF2B5EF4-FFF2-40B4-BE49-F238E27FC236}">
                <a16:creationId xmlns:a16="http://schemas.microsoft.com/office/drawing/2014/main" id="{CA9E3D42-4ADA-436B-841F-D56C7D048BE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284FC5F-FD88-47E8-8429-C92C5DB3D221}"/>
              </a:ext>
            </a:extLst>
          </p:cNvPr>
          <p:cNvSpPr>
            <a:spLocks noGrp="1"/>
          </p:cNvSpPr>
          <p:nvPr>
            <p:ph type="sldNum" sz="quarter" idx="12"/>
          </p:nvPr>
        </p:nvSpPr>
        <p:spPr>
          <a:xfrm>
            <a:off x="9124950" y="6403975"/>
            <a:ext cx="2743200" cy="365125"/>
          </a:xfrm>
        </p:spPr>
        <p:txBody>
          <a:bodyPr/>
          <a:lstStyle>
            <a:lvl1pPr>
              <a:defRPr sz="1400">
                <a:latin typeface="Gill Sans Nova Cond Lt" panose="020B0306020104020203" pitchFamily="34" charset="0"/>
              </a:defRPr>
            </a:lvl1pPr>
          </a:lstStyle>
          <a:p>
            <a:fld id="{E4A32D64-536A-4862-B913-09D2DE5E4173}" type="slidenum">
              <a:rPr lang="lv-LV" smtClean="0"/>
              <a:pPr/>
              <a:t>‹#›</a:t>
            </a:fld>
            <a:endParaRPr lang="lv-LV" dirty="0"/>
          </a:p>
        </p:txBody>
      </p:sp>
      <p:pic>
        <p:nvPicPr>
          <p:cNvPr id="7" name="Picture 6">
            <a:extLst>
              <a:ext uri="{FF2B5EF4-FFF2-40B4-BE49-F238E27FC236}">
                <a16:creationId xmlns:a16="http://schemas.microsoft.com/office/drawing/2014/main" id="{2E200BF6-6663-4C6E-96E4-6EF05CB833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8666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13" name="Title 1"/>
          <p:cNvSpPr>
            <a:spLocks noGrp="1"/>
          </p:cNvSpPr>
          <p:nvPr>
            <p:ph type="title"/>
          </p:nvPr>
        </p:nvSpPr>
        <p:spPr>
          <a:xfrm>
            <a:off x="3454400" y="304802"/>
            <a:ext cx="8128000" cy="1066799"/>
          </a:xfrm>
        </p:spPr>
        <p:txBody>
          <a:bodyPr anchor="t">
            <a:normAutofit/>
          </a:bodyPr>
          <a:lstStyle>
            <a:lvl1pPr algn="l">
              <a:defRPr sz="2400" b="1">
                <a:latin typeface="Calibri Light" panose="020F0302020204030204" pitchFamily="34" charset="0"/>
                <a:ea typeface="Verdana" panose="020B0604030504040204" pitchFamily="34" charset="0"/>
                <a:cs typeface="Verdana" panose="020B060403050404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C91FD631-107C-42F6-B586-A3F17B9BB4C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9879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13" name="Title 1"/>
          <p:cNvSpPr>
            <a:spLocks noGrp="1"/>
          </p:cNvSpPr>
          <p:nvPr>
            <p:ph type="title"/>
          </p:nvPr>
        </p:nvSpPr>
        <p:spPr>
          <a:xfrm>
            <a:off x="3454400" y="304802"/>
            <a:ext cx="8128000" cy="1066799"/>
          </a:xfrm>
        </p:spPr>
        <p:txBody>
          <a:bodyPr anchor="t">
            <a:normAutofit/>
          </a:bodyPr>
          <a:lstStyle>
            <a:lvl1pPr algn="l">
              <a:defRPr sz="2400" b="1">
                <a:latin typeface="Calibri Light" panose="020F0302020204030204" pitchFamily="34" charset="0"/>
                <a:ea typeface="Verdana" panose="020B0604030504040204" pitchFamily="34" charset="0"/>
                <a:cs typeface="Verdana" panose="020B060403050404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E7EC6329-FF80-4EDE-8BEA-A482E5EA8EC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561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81000"/>
            <a:ext cx="8128000" cy="1036642"/>
          </a:xfrm>
        </p:spPr>
        <p:txBody>
          <a:bodyPr anchor="t">
            <a:normAutofit/>
          </a:bodyPr>
          <a:lstStyle>
            <a:lvl1pPr algn="l">
              <a:defRPr sz="2400" b="1">
                <a:latin typeface="Calibri Light" panose="020F030202020403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Calibri Light" panose="020F030202020403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a:t>Click to edit Master text styles</a:t>
            </a:r>
          </a:p>
        </p:txBody>
      </p:sp>
      <p:pic>
        <p:nvPicPr>
          <p:cNvPr id="8" name="Picture 6">
            <a:extLst>
              <a:ext uri="{FF2B5EF4-FFF2-40B4-BE49-F238E27FC236}">
                <a16:creationId xmlns:a16="http://schemas.microsoft.com/office/drawing/2014/main" id="{6A52D7E7-571E-4270-99A6-3B9E3D4459B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3891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488C7B1D-7665-480A-82ED-44255CBD4A1E}" type="slidenum">
              <a:rPr lang="en-US" altLang="lv-LV"/>
              <a:pPr/>
              <a:t>‹#›</a:t>
            </a:fld>
            <a:endParaRPr lang="en-US" altLang="lv-LV"/>
          </a:p>
        </p:txBody>
      </p:sp>
    </p:spTree>
    <p:extLst>
      <p:ext uri="{BB962C8B-B14F-4D97-AF65-F5344CB8AC3E}">
        <p14:creationId xmlns:p14="http://schemas.microsoft.com/office/powerpoint/2010/main" val="15678713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488C7B1D-7665-480A-82ED-44255CBD4A1E}" type="slidenum">
              <a:rPr lang="en-US" altLang="lv-LV"/>
              <a:pPr/>
              <a:t>‹#›</a:t>
            </a:fld>
            <a:endParaRPr lang="en-US" altLang="lv-LV"/>
          </a:p>
        </p:txBody>
      </p:sp>
    </p:spTree>
    <p:extLst>
      <p:ext uri="{BB962C8B-B14F-4D97-AF65-F5344CB8AC3E}">
        <p14:creationId xmlns:p14="http://schemas.microsoft.com/office/powerpoint/2010/main" val="2042970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DEED2-C20F-45FD-A3B0-9ABAFB9EAB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80BD9C1E-1D18-4EEA-BF02-55C6730C64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2919199-807A-484B-91BB-41799D212656}"/>
              </a:ext>
            </a:extLst>
          </p:cNvPr>
          <p:cNvSpPr>
            <a:spLocks noGrp="1"/>
          </p:cNvSpPr>
          <p:nvPr>
            <p:ph type="dt" sz="half" idx="10"/>
          </p:nvPr>
        </p:nvSpPr>
        <p:spPr/>
        <p:txBody>
          <a:bodyPr/>
          <a:lstStyle/>
          <a:p>
            <a:fld id="{572CFAA6-485B-43DF-BB29-2E84B9A9269F}" type="datetime1">
              <a:rPr lang="lv-LV" smtClean="0"/>
              <a:t>27.11.2019.</a:t>
            </a:fld>
            <a:endParaRPr lang="lv-LV"/>
          </a:p>
        </p:txBody>
      </p:sp>
      <p:sp>
        <p:nvSpPr>
          <p:cNvPr id="5" name="Footer Placeholder 4">
            <a:extLst>
              <a:ext uri="{FF2B5EF4-FFF2-40B4-BE49-F238E27FC236}">
                <a16:creationId xmlns:a16="http://schemas.microsoft.com/office/drawing/2014/main" id="{452C3FF4-3241-4F55-AAB5-1113244B83C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F6CF22D-9188-4E7C-AD1A-3F507515C090}"/>
              </a:ext>
            </a:extLst>
          </p:cNvPr>
          <p:cNvSpPr>
            <a:spLocks noGrp="1"/>
          </p:cNvSpPr>
          <p:nvPr>
            <p:ph type="sldNum" sz="quarter" idx="12"/>
          </p:nvPr>
        </p:nvSpPr>
        <p:spPr/>
        <p:txBody>
          <a:bodyPr/>
          <a:lstStyle/>
          <a:p>
            <a:fld id="{E4A32D64-536A-4862-B913-09D2DE5E4173}" type="slidenum">
              <a:rPr lang="lv-LV" smtClean="0"/>
              <a:t>‹#›</a:t>
            </a:fld>
            <a:endParaRPr lang="lv-LV"/>
          </a:p>
        </p:txBody>
      </p:sp>
      <p:pic>
        <p:nvPicPr>
          <p:cNvPr id="7" name="Picture 6">
            <a:extLst>
              <a:ext uri="{FF2B5EF4-FFF2-40B4-BE49-F238E27FC236}">
                <a16:creationId xmlns:a16="http://schemas.microsoft.com/office/drawing/2014/main" id="{64987700-69FC-4146-9C21-B398D9E8AE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9525"/>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080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0805-7B82-4A45-8F28-AB1C37697E61}"/>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4A0C8554-9974-4174-8539-21B355C4F0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C53B714C-CD15-4DFC-9DDE-A09D4E85EF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9FB6337B-4AF5-493E-9E2A-5EF38A466D54}"/>
              </a:ext>
            </a:extLst>
          </p:cNvPr>
          <p:cNvSpPr>
            <a:spLocks noGrp="1"/>
          </p:cNvSpPr>
          <p:nvPr>
            <p:ph type="dt" sz="half" idx="10"/>
          </p:nvPr>
        </p:nvSpPr>
        <p:spPr/>
        <p:txBody>
          <a:bodyPr/>
          <a:lstStyle/>
          <a:p>
            <a:fld id="{C648296B-BE67-4D8A-9B5F-E2E0F484A99F}" type="datetime1">
              <a:rPr lang="lv-LV" smtClean="0"/>
              <a:t>27.11.2019.</a:t>
            </a:fld>
            <a:endParaRPr lang="lv-LV"/>
          </a:p>
        </p:txBody>
      </p:sp>
      <p:sp>
        <p:nvSpPr>
          <p:cNvPr id="6" name="Footer Placeholder 5">
            <a:extLst>
              <a:ext uri="{FF2B5EF4-FFF2-40B4-BE49-F238E27FC236}">
                <a16:creationId xmlns:a16="http://schemas.microsoft.com/office/drawing/2014/main" id="{797D52BF-8830-4153-83F2-03F8560BCEB7}"/>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99469A05-ABC7-41B4-B33E-BCF07DD5D982}"/>
              </a:ext>
            </a:extLst>
          </p:cNvPr>
          <p:cNvSpPr>
            <a:spLocks noGrp="1"/>
          </p:cNvSpPr>
          <p:nvPr>
            <p:ph type="sldNum" sz="quarter" idx="12"/>
          </p:nvPr>
        </p:nvSpPr>
        <p:spPr/>
        <p:txBody>
          <a:bodyPr/>
          <a:lstStyle/>
          <a:p>
            <a:fld id="{E4A32D64-536A-4862-B913-09D2DE5E4173}" type="slidenum">
              <a:rPr lang="lv-LV" smtClean="0"/>
              <a:t>‹#›</a:t>
            </a:fld>
            <a:endParaRPr lang="lv-LV"/>
          </a:p>
        </p:txBody>
      </p:sp>
      <p:pic>
        <p:nvPicPr>
          <p:cNvPr id="8" name="Picture 7">
            <a:extLst>
              <a:ext uri="{FF2B5EF4-FFF2-40B4-BE49-F238E27FC236}">
                <a16:creationId xmlns:a16="http://schemas.microsoft.com/office/drawing/2014/main" id="{E0A12797-14CE-4D2C-AE4C-37A5E24B213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163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4E00-D7FB-4BCB-A3CA-44F5BE0C425D}"/>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07ECEBCD-772C-4E98-B41F-D6552770E3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BC1D7C-CABC-42F6-B991-18866E7F92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46162A74-1057-4297-9873-668642CD8B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ECCEFE-D420-4D9E-B690-543522BD5DF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119925BC-BAF9-4B97-B93A-3E74D93C3E15}"/>
              </a:ext>
            </a:extLst>
          </p:cNvPr>
          <p:cNvSpPr>
            <a:spLocks noGrp="1"/>
          </p:cNvSpPr>
          <p:nvPr>
            <p:ph type="dt" sz="half" idx="10"/>
          </p:nvPr>
        </p:nvSpPr>
        <p:spPr/>
        <p:txBody>
          <a:bodyPr/>
          <a:lstStyle/>
          <a:p>
            <a:fld id="{849B91A1-F3F9-411D-976C-23C6FB93CEF8}" type="datetime1">
              <a:rPr lang="lv-LV" smtClean="0"/>
              <a:t>27.11.2019.</a:t>
            </a:fld>
            <a:endParaRPr lang="lv-LV"/>
          </a:p>
        </p:txBody>
      </p:sp>
      <p:sp>
        <p:nvSpPr>
          <p:cNvPr id="8" name="Footer Placeholder 7">
            <a:extLst>
              <a:ext uri="{FF2B5EF4-FFF2-40B4-BE49-F238E27FC236}">
                <a16:creationId xmlns:a16="http://schemas.microsoft.com/office/drawing/2014/main" id="{40BB9F6A-E305-4B55-B329-0168B34C599D}"/>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38599564-EC00-4369-8B13-94D1AEE13EBE}"/>
              </a:ext>
            </a:extLst>
          </p:cNvPr>
          <p:cNvSpPr>
            <a:spLocks noGrp="1"/>
          </p:cNvSpPr>
          <p:nvPr>
            <p:ph type="sldNum" sz="quarter" idx="12"/>
          </p:nvPr>
        </p:nvSpPr>
        <p:spPr/>
        <p:txBody>
          <a:bodyPr/>
          <a:lstStyle/>
          <a:p>
            <a:fld id="{E4A32D64-536A-4862-B913-09D2DE5E4173}" type="slidenum">
              <a:rPr lang="lv-LV" smtClean="0"/>
              <a:t>‹#›</a:t>
            </a:fld>
            <a:endParaRPr lang="lv-LV"/>
          </a:p>
        </p:txBody>
      </p:sp>
      <p:pic>
        <p:nvPicPr>
          <p:cNvPr id="10" name="Picture 9">
            <a:extLst>
              <a:ext uri="{FF2B5EF4-FFF2-40B4-BE49-F238E27FC236}">
                <a16:creationId xmlns:a16="http://schemas.microsoft.com/office/drawing/2014/main" id="{8934898B-527C-4C93-8250-FA0349ADC9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92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69781-C568-4178-8C8E-8CC9BF4E9183}"/>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933F905C-3717-4568-804C-16B66954E6FE}"/>
              </a:ext>
            </a:extLst>
          </p:cNvPr>
          <p:cNvSpPr>
            <a:spLocks noGrp="1"/>
          </p:cNvSpPr>
          <p:nvPr>
            <p:ph type="dt" sz="half" idx="10"/>
          </p:nvPr>
        </p:nvSpPr>
        <p:spPr/>
        <p:txBody>
          <a:bodyPr/>
          <a:lstStyle/>
          <a:p>
            <a:fld id="{B06287AF-E205-4EFF-8F88-26C9AEF51310}" type="datetime1">
              <a:rPr lang="lv-LV" smtClean="0"/>
              <a:t>27.11.2019.</a:t>
            </a:fld>
            <a:endParaRPr lang="lv-LV"/>
          </a:p>
        </p:txBody>
      </p:sp>
      <p:sp>
        <p:nvSpPr>
          <p:cNvPr id="4" name="Footer Placeholder 3">
            <a:extLst>
              <a:ext uri="{FF2B5EF4-FFF2-40B4-BE49-F238E27FC236}">
                <a16:creationId xmlns:a16="http://schemas.microsoft.com/office/drawing/2014/main" id="{7CF112B6-099F-413B-80D6-B2A32E915419}"/>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9987E7A1-64E6-4995-8DF4-46FC385A1FCC}"/>
              </a:ext>
            </a:extLst>
          </p:cNvPr>
          <p:cNvSpPr>
            <a:spLocks noGrp="1"/>
          </p:cNvSpPr>
          <p:nvPr>
            <p:ph type="sldNum" sz="quarter" idx="12"/>
          </p:nvPr>
        </p:nvSpPr>
        <p:spPr/>
        <p:txBody>
          <a:bodyPr/>
          <a:lstStyle/>
          <a:p>
            <a:fld id="{E4A32D64-536A-4862-B913-09D2DE5E4173}" type="slidenum">
              <a:rPr lang="lv-LV" smtClean="0"/>
              <a:t>‹#›</a:t>
            </a:fld>
            <a:endParaRPr lang="lv-LV"/>
          </a:p>
        </p:txBody>
      </p:sp>
      <p:pic>
        <p:nvPicPr>
          <p:cNvPr id="6" name="Picture 5">
            <a:extLst>
              <a:ext uri="{FF2B5EF4-FFF2-40B4-BE49-F238E27FC236}">
                <a16:creationId xmlns:a16="http://schemas.microsoft.com/office/drawing/2014/main" id="{6806D61A-93A4-4D46-B2A2-BE90FE7D0A4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3577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5E2202-6769-4618-8C2C-B5AA93E7B590}"/>
              </a:ext>
            </a:extLst>
          </p:cNvPr>
          <p:cNvSpPr>
            <a:spLocks noGrp="1"/>
          </p:cNvSpPr>
          <p:nvPr>
            <p:ph type="dt" sz="half" idx="10"/>
          </p:nvPr>
        </p:nvSpPr>
        <p:spPr/>
        <p:txBody>
          <a:bodyPr/>
          <a:lstStyle/>
          <a:p>
            <a:fld id="{5141D0DB-0CCC-4F62-8E72-F08D0DDD39B1}" type="datetime1">
              <a:rPr lang="lv-LV" smtClean="0"/>
              <a:t>27.11.2019.</a:t>
            </a:fld>
            <a:endParaRPr lang="lv-LV"/>
          </a:p>
        </p:txBody>
      </p:sp>
      <p:sp>
        <p:nvSpPr>
          <p:cNvPr id="3" name="Footer Placeholder 2">
            <a:extLst>
              <a:ext uri="{FF2B5EF4-FFF2-40B4-BE49-F238E27FC236}">
                <a16:creationId xmlns:a16="http://schemas.microsoft.com/office/drawing/2014/main" id="{A955F59E-98CF-4E7B-9112-8C816914254C}"/>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74867D5E-8828-4A5A-98C0-13BA4D29D24A}"/>
              </a:ext>
            </a:extLst>
          </p:cNvPr>
          <p:cNvSpPr>
            <a:spLocks noGrp="1"/>
          </p:cNvSpPr>
          <p:nvPr>
            <p:ph type="sldNum" sz="quarter" idx="12"/>
          </p:nvPr>
        </p:nvSpPr>
        <p:spPr/>
        <p:txBody>
          <a:bodyPr/>
          <a:lstStyle/>
          <a:p>
            <a:fld id="{E4A32D64-536A-4862-B913-09D2DE5E4173}" type="slidenum">
              <a:rPr lang="lv-LV" smtClean="0"/>
              <a:t>‹#›</a:t>
            </a:fld>
            <a:endParaRPr lang="lv-LV"/>
          </a:p>
        </p:txBody>
      </p:sp>
      <p:pic>
        <p:nvPicPr>
          <p:cNvPr id="5" name="Picture 4">
            <a:extLst>
              <a:ext uri="{FF2B5EF4-FFF2-40B4-BE49-F238E27FC236}">
                <a16:creationId xmlns:a16="http://schemas.microsoft.com/office/drawing/2014/main" id="{6C57CC2C-C2C6-4A27-B218-F519C9C74E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61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2B8C-9137-4D8F-A9FF-2DC0E46273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F527F16B-6B31-4F2D-B9B2-B3974BDC26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6BE01138-6777-4790-A26B-E98DE2A7A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40569C-457F-4459-93CF-D11F285CCA4A}"/>
              </a:ext>
            </a:extLst>
          </p:cNvPr>
          <p:cNvSpPr>
            <a:spLocks noGrp="1"/>
          </p:cNvSpPr>
          <p:nvPr>
            <p:ph type="dt" sz="half" idx="10"/>
          </p:nvPr>
        </p:nvSpPr>
        <p:spPr/>
        <p:txBody>
          <a:bodyPr/>
          <a:lstStyle/>
          <a:p>
            <a:fld id="{30F13EB3-8944-4805-9391-16C942A2152E}" type="datetime1">
              <a:rPr lang="lv-LV" smtClean="0"/>
              <a:t>27.11.2019.</a:t>
            </a:fld>
            <a:endParaRPr lang="lv-LV"/>
          </a:p>
        </p:txBody>
      </p:sp>
      <p:sp>
        <p:nvSpPr>
          <p:cNvPr id="6" name="Footer Placeholder 5">
            <a:extLst>
              <a:ext uri="{FF2B5EF4-FFF2-40B4-BE49-F238E27FC236}">
                <a16:creationId xmlns:a16="http://schemas.microsoft.com/office/drawing/2014/main" id="{7813036F-BF45-4CF1-8512-4EC254EFD50A}"/>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0906EA27-610C-45E2-9BBD-7D4F99C42F3F}"/>
              </a:ext>
            </a:extLst>
          </p:cNvPr>
          <p:cNvSpPr>
            <a:spLocks noGrp="1"/>
          </p:cNvSpPr>
          <p:nvPr>
            <p:ph type="sldNum" sz="quarter" idx="12"/>
          </p:nvPr>
        </p:nvSpPr>
        <p:spPr/>
        <p:txBody>
          <a:bodyPr/>
          <a:lstStyle/>
          <a:p>
            <a:fld id="{E4A32D64-536A-4862-B913-09D2DE5E4173}" type="slidenum">
              <a:rPr lang="lv-LV" smtClean="0"/>
              <a:t>‹#›</a:t>
            </a:fld>
            <a:endParaRPr lang="lv-LV"/>
          </a:p>
        </p:txBody>
      </p:sp>
      <p:pic>
        <p:nvPicPr>
          <p:cNvPr id="8" name="Picture 7">
            <a:extLst>
              <a:ext uri="{FF2B5EF4-FFF2-40B4-BE49-F238E27FC236}">
                <a16:creationId xmlns:a16="http://schemas.microsoft.com/office/drawing/2014/main" id="{34DB5FB7-379B-44DB-B9D1-DCEA22CAA8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884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E83E1-6F3C-4249-83C2-F19740B20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36A293FA-736C-4448-A7F9-47B87C18EA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297D516C-E63F-43D4-A72C-13CDF387B6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3CF394-7D1A-4F85-AB19-5AB709763656}"/>
              </a:ext>
            </a:extLst>
          </p:cNvPr>
          <p:cNvSpPr>
            <a:spLocks noGrp="1"/>
          </p:cNvSpPr>
          <p:nvPr>
            <p:ph type="dt" sz="half" idx="10"/>
          </p:nvPr>
        </p:nvSpPr>
        <p:spPr/>
        <p:txBody>
          <a:bodyPr/>
          <a:lstStyle/>
          <a:p>
            <a:fld id="{ADC5BB8A-E857-408E-80B5-4EB270FA8971}" type="datetime1">
              <a:rPr lang="lv-LV" smtClean="0"/>
              <a:t>27.11.2019.</a:t>
            </a:fld>
            <a:endParaRPr lang="lv-LV"/>
          </a:p>
        </p:txBody>
      </p:sp>
      <p:sp>
        <p:nvSpPr>
          <p:cNvPr id="6" name="Footer Placeholder 5">
            <a:extLst>
              <a:ext uri="{FF2B5EF4-FFF2-40B4-BE49-F238E27FC236}">
                <a16:creationId xmlns:a16="http://schemas.microsoft.com/office/drawing/2014/main" id="{ACC6DFA7-FCFB-4471-A597-3D15FAB44D4D}"/>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54B7345A-3816-4184-995A-62EB5F2C5D20}"/>
              </a:ext>
            </a:extLst>
          </p:cNvPr>
          <p:cNvSpPr>
            <a:spLocks noGrp="1"/>
          </p:cNvSpPr>
          <p:nvPr>
            <p:ph type="sldNum" sz="quarter" idx="12"/>
          </p:nvPr>
        </p:nvSpPr>
        <p:spPr/>
        <p:txBody>
          <a:bodyPr/>
          <a:lstStyle/>
          <a:p>
            <a:fld id="{E4A32D64-536A-4862-B913-09D2DE5E4173}" type="slidenum">
              <a:rPr lang="lv-LV" smtClean="0"/>
              <a:t>‹#›</a:t>
            </a:fld>
            <a:endParaRPr lang="lv-LV"/>
          </a:p>
        </p:txBody>
      </p:sp>
      <p:pic>
        <p:nvPicPr>
          <p:cNvPr id="8" name="Picture 7">
            <a:extLst>
              <a:ext uri="{FF2B5EF4-FFF2-40B4-BE49-F238E27FC236}">
                <a16:creationId xmlns:a16="http://schemas.microsoft.com/office/drawing/2014/main" id="{C0759C92-8480-494C-A42A-F0F3A8E39D0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368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9529EB-6A35-4813-8576-3685419403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9BCC0A6C-47A5-4F83-8883-EB389CF8D5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D835FDB-7D93-4BCD-9068-AC1CAE478C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6962D-12C2-4646-A7C0-131A3D6284C5}" type="datetime1">
              <a:rPr lang="lv-LV" smtClean="0"/>
              <a:t>27.11.2019.</a:t>
            </a:fld>
            <a:endParaRPr lang="lv-LV"/>
          </a:p>
        </p:txBody>
      </p:sp>
      <p:sp>
        <p:nvSpPr>
          <p:cNvPr id="5" name="Footer Placeholder 4">
            <a:extLst>
              <a:ext uri="{FF2B5EF4-FFF2-40B4-BE49-F238E27FC236}">
                <a16:creationId xmlns:a16="http://schemas.microsoft.com/office/drawing/2014/main" id="{3FC3F98D-EB8D-4BE2-94A5-8ADEE688A2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376EA0AB-7C30-4DC2-AD57-72ADD1CA9D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32D64-536A-4862-B913-09D2DE5E4173}" type="slidenum">
              <a:rPr lang="lv-LV" smtClean="0"/>
              <a:t>‹#›</a:t>
            </a:fld>
            <a:endParaRPr lang="lv-LV"/>
          </a:p>
        </p:txBody>
      </p:sp>
    </p:spTree>
    <p:extLst>
      <p:ext uri="{BB962C8B-B14F-4D97-AF65-F5344CB8AC3E}">
        <p14:creationId xmlns:p14="http://schemas.microsoft.com/office/powerpoint/2010/main" val="1810282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Light" panose="020F0302020204030204" pitchFamily="34" charset="0"/>
              </a:defRPr>
            </a:lvl1pPr>
          </a:lstStyle>
          <a:p>
            <a:fld id="{D2D8205D-F650-4051-9A6C-298F079DF0B9}" type="datetime1">
              <a:rPr lang="lv-LV" smtClean="0"/>
              <a:t>27.11.2019.</a:t>
            </a:fld>
            <a:endParaRPr lang="lv-LV"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Light" panose="020F0302020204030204" pitchFamily="34" charset="0"/>
              </a:defRPr>
            </a:lvl1pPr>
          </a:lstStyle>
          <a:p>
            <a:endParaRPr lang="lv-LV"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Light" panose="020F0302020204030204" pitchFamily="34" charset="0"/>
              </a:defRPr>
            </a:lvl1p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9550347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microsoft.com/office/2014/relationships/chartEx" Target="../charts/chartEx4.xml"/><Relationship Id="rId2" Type="http://schemas.openxmlformats.org/officeDocument/2006/relationships/chart" Target="../charts/chart14.xml"/><Relationship Id="rId1" Type="http://schemas.openxmlformats.org/officeDocument/2006/relationships/slideLayout" Target="../slideLayouts/slideLayout2.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microsoft.com/office/2014/relationships/chartEx" Target="../charts/chartEx5.xml"/><Relationship Id="rId2" Type="http://schemas.openxmlformats.org/officeDocument/2006/relationships/chart" Target="../charts/chart17.xml"/><Relationship Id="rId1" Type="http://schemas.openxmlformats.org/officeDocument/2006/relationships/slideLayout" Target="../slideLayouts/slideLayout2.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1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m.gov.lv/" TargetMode="External"/><Relationship Id="rId2" Type="http://schemas.openxmlformats.org/officeDocument/2006/relationships/hyperlink" Target="mailto:pasts@em.gov.lv" TargetMode="External"/><Relationship Id="rId1" Type="http://schemas.openxmlformats.org/officeDocument/2006/relationships/slideLayout" Target="../slideLayouts/slideLayout12.xml"/><Relationship Id="rId5" Type="http://schemas.openxmlformats.org/officeDocument/2006/relationships/hyperlink" Target="http://www.facebook.com/atbalstsuznemejiem" TargetMode="External"/><Relationship Id="rId4" Type="http://schemas.openxmlformats.org/officeDocument/2006/relationships/hyperlink" Target="http://www.youtube.com/ekonomikasministrija"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14/relationships/chartEx" Target="../charts/chartEx2.xml"/><Relationship Id="rId7"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14/relationships/chartEx" Target="../charts/chartEx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Placeholder 3"/>
          <p:cNvSpPr>
            <a:spLocks noGrp="1"/>
          </p:cNvSpPr>
          <p:nvPr>
            <p:ph type="body" sz="quarter" idx="11"/>
          </p:nvPr>
        </p:nvSpPr>
        <p:spPr/>
        <p:txBody>
          <a:bodyPr anchor="ctr"/>
          <a:lstStyle/>
          <a:p>
            <a:r>
              <a:rPr lang="lv-LV" altLang="lv-LV" dirty="0">
                <a:latin typeface="+mj-lt"/>
                <a:ea typeface="Segoe UI" panose="020B0502040204020203" pitchFamily="34" charset="0"/>
                <a:cs typeface="Segoe UI" panose="020B0502040204020203" pitchFamily="34" charset="0"/>
              </a:rPr>
              <a:t>2019</a:t>
            </a:r>
          </a:p>
        </p:txBody>
      </p:sp>
      <p:sp>
        <p:nvSpPr>
          <p:cNvPr id="7" name="Title 1">
            <a:extLst>
              <a:ext uri="{FF2B5EF4-FFF2-40B4-BE49-F238E27FC236}">
                <a16:creationId xmlns:a16="http://schemas.microsoft.com/office/drawing/2014/main" id="{9B961587-E8C9-40F8-AFFB-0CCE07D0A157}"/>
              </a:ext>
            </a:extLst>
          </p:cNvPr>
          <p:cNvSpPr>
            <a:spLocks noGrp="1"/>
          </p:cNvSpPr>
          <p:nvPr>
            <p:ph type="title"/>
          </p:nvPr>
        </p:nvSpPr>
        <p:spPr>
          <a:xfrm>
            <a:off x="1954213" y="3148014"/>
            <a:ext cx="8343900" cy="1779587"/>
          </a:xfrm>
        </p:spPr>
        <p:txBody>
          <a:bodyPr>
            <a:normAutofit/>
          </a:bodyPr>
          <a:lstStyle/>
          <a:p>
            <a:r>
              <a:rPr lang="lv-LV" altLang="lv-LV" sz="4000" b="0" cap="all" dirty="0">
                <a:solidFill>
                  <a:srgbClr val="228B9D"/>
                </a:solidFill>
                <a:latin typeface="+mj-lt"/>
                <a:ea typeface="Segoe UI" panose="020B0502040204020203" pitchFamily="34" charset="0"/>
                <a:cs typeface="Segoe UI" panose="020B0502040204020203" pitchFamily="34" charset="0"/>
              </a:rPr>
              <a:t>TRANSPORTA NOZARE</a:t>
            </a:r>
            <a:br>
              <a:rPr lang="lv-LV" altLang="lv-LV" sz="4000" b="0" cap="all" dirty="0">
                <a:solidFill>
                  <a:srgbClr val="228B9D"/>
                </a:solidFill>
                <a:latin typeface="+mj-lt"/>
                <a:ea typeface="Segoe UI" panose="020B0502040204020203" pitchFamily="34" charset="0"/>
                <a:cs typeface="Segoe UI" panose="020B0502040204020203" pitchFamily="34" charset="0"/>
              </a:rPr>
            </a:br>
            <a:r>
              <a:rPr lang="lv-LV" altLang="lv-LV" sz="4000" b="0" cap="all" dirty="0">
                <a:solidFill>
                  <a:srgbClr val="228B9D"/>
                </a:solidFill>
                <a:latin typeface="+mj-lt"/>
                <a:ea typeface="Segoe UI" panose="020B0502040204020203" pitchFamily="34" charset="0"/>
                <a:cs typeface="Segoe UI" panose="020B0502040204020203" pitchFamily="34" charset="0"/>
              </a:rPr>
              <a:t> </a:t>
            </a:r>
            <a:r>
              <a:rPr lang="lv-LV" altLang="lv-LV" sz="2800" b="0" cap="all" dirty="0">
                <a:solidFill>
                  <a:srgbClr val="228B9D"/>
                </a:solidFill>
                <a:latin typeface="+mj-lt"/>
                <a:ea typeface="Segoe UI" panose="020B0502040204020203" pitchFamily="34" charset="0"/>
                <a:cs typeface="Segoe UI" panose="020B0502040204020203" pitchFamily="34" charset="0"/>
              </a:rPr>
              <a:t>ATTĪSTĪBAS TENDENCES UN IZAICINĀJUMI</a:t>
            </a:r>
            <a:endParaRPr lang="lv-LV" altLang="lv-LV" sz="4000" b="0" cap="all" dirty="0">
              <a:solidFill>
                <a:srgbClr val="228B9D"/>
              </a:solidFill>
              <a:latin typeface="+mj-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91710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0E4A-C8A0-4621-AB49-29DF0DB04E4A}"/>
              </a:ext>
            </a:extLst>
          </p:cNvPr>
          <p:cNvSpPr>
            <a:spLocks noGrp="1"/>
          </p:cNvSpPr>
          <p:nvPr>
            <p:ph type="title"/>
          </p:nvPr>
        </p:nvSpPr>
        <p:spPr>
          <a:xfrm>
            <a:off x="2509819" y="557642"/>
            <a:ext cx="6591299" cy="704610"/>
          </a:xfrm>
        </p:spPr>
        <p:txBody>
          <a:bodyPr anchor="b">
            <a:normAutofit/>
          </a:bodyPr>
          <a:lstStyle/>
          <a:p>
            <a:r>
              <a:rPr lang="lv-LV" sz="3200" cap="all" dirty="0">
                <a:solidFill>
                  <a:srgbClr val="228B9D"/>
                </a:solidFill>
                <a:ea typeface="Verdana" panose="020B0604030504040204" pitchFamily="34" charset="0"/>
                <a:cs typeface="Verdana" panose="020B0604030504040204" pitchFamily="34" charset="0"/>
              </a:rPr>
              <a:t>OSTAS</a:t>
            </a:r>
          </a:p>
        </p:txBody>
      </p:sp>
      <p:graphicFrame>
        <p:nvGraphicFramePr>
          <p:cNvPr id="5" name="Chart 4">
            <a:extLst>
              <a:ext uri="{FF2B5EF4-FFF2-40B4-BE49-F238E27FC236}">
                <a16:creationId xmlns:a16="http://schemas.microsoft.com/office/drawing/2014/main" id="{40566B22-A90E-4975-8D9C-E684809E37B4}"/>
              </a:ext>
            </a:extLst>
          </p:cNvPr>
          <p:cNvGraphicFramePr/>
          <p:nvPr>
            <p:extLst>
              <p:ext uri="{D42A27DB-BD31-4B8C-83A1-F6EECF244321}">
                <p14:modId xmlns:p14="http://schemas.microsoft.com/office/powerpoint/2010/main" val="3037508179"/>
              </p:ext>
            </p:extLst>
          </p:nvPr>
        </p:nvGraphicFramePr>
        <p:xfrm>
          <a:off x="704850" y="1990724"/>
          <a:ext cx="3960000" cy="18000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cx1="http://schemas.microsoft.com/office/drawing/2015/9/8/chartex">
        <mc:Choice Requires="cx1">
          <p:graphicFrame>
            <p:nvGraphicFramePr>
              <p:cNvPr id="14" name="Chart 13">
                <a:extLst>
                  <a:ext uri="{FF2B5EF4-FFF2-40B4-BE49-F238E27FC236}">
                    <a16:creationId xmlns:a16="http://schemas.microsoft.com/office/drawing/2014/main" id="{7C59C028-21D5-42EE-8614-B7FD0DE51E9E}"/>
                  </a:ext>
                </a:extLst>
              </p:cNvPr>
              <p:cNvGraphicFramePr/>
              <p:nvPr>
                <p:extLst>
                  <p:ext uri="{D42A27DB-BD31-4B8C-83A1-F6EECF244321}">
                    <p14:modId xmlns:p14="http://schemas.microsoft.com/office/powerpoint/2010/main" val="3906511137"/>
                  </p:ext>
                </p:extLst>
              </p:nvPr>
            </p:nvGraphicFramePr>
            <p:xfrm>
              <a:off x="5368172" y="1990724"/>
              <a:ext cx="3240000" cy="432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4" name="Chart 13">
                <a:extLst>
                  <a:ext uri="{FF2B5EF4-FFF2-40B4-BE49-F238E27FC236}">
                    <a16:creationId xmlns:a16="http://schemas.microsoft.com/office/drawing/2014/main" id="{7C59C028-21D5-42EE-8614-B7FD0DE51E9E}"/>
                  </a:ext>
                </a:extLst>
              </p:cNvPr>
              <p:cNvPicPr>
                <a:picLocks noGrp="1" noRot="1" noChangeAspect="1" noMove="1" noResize="1" noEditPoints="1" noAdjustHandles="1" noChangeArrowheads="1" noChangeShapeType="1"/>
              </p:cNvPicPr>
              <p:nvPr/>
            </p:nvPicPr>
            <p:blipFill>
              <a:blip r:embed="rId4"/>
              <a:stretch>
                <a:fillRect/>
              </a:stretch>
            </p:blipFill>
            <p:spPr>
              <a:xfrm>
                <a:off x="5368172" y="1990724"/>
                <a:ext cx="3240000" cy="4320000"/>
              </a:xfrm>
              <a:prstGeom prst="rect">
                <a:avLst/>
              </a:prstGeom>
            </p:spPr>
          </p:pic>
        </mc:Fallback>
      </mc:AlternateContent>
      <p:graphicFrame>
        <p:nvGraphicFramePr>
          <p:cNvPr id="15" name="Chart 14">
            <a:extLst>
              <a:ext uri="{FF2B5EF4-FFF2-40B4-BE49-F238E27FC236}">
                <a16:creationId xmlns:a16="http://schemas.microsoft.com/office/drawing/2014/main" id="{CDB2A672-8F6F-4DD8-8C09-799EB47FEEFB}"/>
              </a:ext>
            </a:extLst>
          </p:cNvPr>
          <p:cNvGraphicFramePr/>
          <p:nvPr>
            <p:extLst>
              <p:ext uri="{D42A27DB-BD31-4B8C-83A1-F6EECF244321}">
                <p14:modId xmlns:p14="http://schemas.microsoft.com/office/powerpoint/2010/main" val="3477589690"/>
              </p:ext>
            </p:extLst>
          </p:nvPr>
        </p:nvGraphicFramePr>
        <p:xfrm>
          <a:off x="8966426" y="1990724"/>
          <a:ext cx="2520000" cy="4320000"/>
        </p:xfrm>
        <a:graphic>
          <a:graphicData uri="http://schemas.openxmlformats.org/drawingml/2006/chart">
            <c:chart xmlns:c="http://schemas.openxmlformats.org/drawingml/2006/chart" xmlns:r="http://schemas.openxmlformats.org/officeDocument/2006/relationships" r:id="rId5"/>
          </a:graphicData>
        </a:graphic>
      </p:graphicFrame>
      <p:sp>
        <p:nvSpPr>
          <p:cNvPr id="18" name="Title 1">
            <a:extLst>
              <a:ext uri="{FF2B5EF4-FFF2-40B4-BE49-F238E27FC236}">
                <a16:creationId xmlns:a16="http://schemas.microsoft.com/office/drawing/2014/main" id="{60D7E691-B39E-4458-8714-40779B823FC4}"/>
              </a:ext>
            </a:extLst>
          </p:cNvPr>
          <p:cNvSpPr txBox="1">
            <a:spLocks/>
          </p:cNvSpPr>
          <p:nvPr/>
        </p:nvSpPr>
        <p:spPr>
          <a:xfrm>
            <a:off x="700292" y="1509246"/>
            <a:ext cx="3960001" cy="4768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Kravu pārvadājumi caur ostām</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milj. tonnu</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19" name="Title 1">
            <a:extLst>
              <a:ext uri="{FF2B5EF4-FFF2-40B4-BE49-F238E27FC236}">
                <a16:creationId xmlns:a16="http://schemas.microsoft.com/office/drawing/2014/main" id="{9D5D20D8-883F-4328-954F-60D417C79298}"/>
              </a:ext>
            </a:extLst>
          </p:cNvPr>
          <p:cNvSpPr txBox="1">
            <a:spLocks/>
          </p:cNvSpPr>
          <p:nvPr/>
        </p:nvSpPr>
        <p:spPr>
          <a:xfrm>
            <a:off x="5377697" y="1505024"/>
            <a:ext cx="3240000" cy="4768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Kravu apgrozījuma struktūra ostās</a:t>
            </a:r>
          </a:p>
          <a:p>
            <a:pPr algn="ctr">
              <a:tabLst>
                <a:tab pos="4848225" algn="ctr"/>
              </a:tabLst>
            </a:pPr>
            <a:r>
              <a:rPr lang="lv-LV" sz="1200" i="1" dirty="0">
                <a:latin typeface="Calibri Light" panose="020F0302020204030204" pitchFamily="34" charset="0"/>
                <a:ea typeface="Segoe UI" panose="020B0502040204020203" pitchFamily="34" charset="0"/>
                <a:cs typeface="Segoe UI" panose="020B0502040204020203" pitchFamily="34" charset="0"/>
              </a:rPr>
              <a:t>2018.gads, pa preču grupām, procentos</a:t>
            </a:r>
          </a:p>
        </p:txBody>
      </p:sp>
      <p:sp>
        <p:nvSpPr>
          <p:cNvPr id="20" name="Title 1">
            <a:extLst>
              <a:ext uri="{FF2B5EF4-FFF2-40B4-BE49-F238E27FC236}">
                <a16:creationId xmlns:a16="http://schemas.microsoft.com/office/drawing/2014/main" id="{E92F49DC-495E-4735-80BA-74AFC7C2B69C}"/>
              </a:ext>
            </a:extLst>
          </p:cNvPr>
          <p:cNvSpPr txBox="1">
            <a:spLocks/>
          </p:cNvSpPr>
          <p:nvPr/>
        </p:nvSpPr>
        <p:spPr>
          <a:xfrm>
            <a:off x="705574" y="3986803"/>
            <a:ext cx="3960002" cy="47681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Eksporta pārvadājumi caur ostām</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milj. EUR</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graphicFrame>
        <p:nvGraphicFramePr>
          <p:cNvPr id="28" name="Chart 27">
            <a:extLst>
              <a:ext uri="{FF2B5EF4-FFF2-40B4-BE49-F238E27FC236}">
                <a16:creationId xmlns:a16="http://schemas.microsoft.com/office/drawing/2014/main" id="{FEB98E8A-371C-4A73-8CFC-A68724FD6E0E}"/>
              </a:ext>
            </a:extLst>
          </p:cNvPr>
          <p:cNvGraphicFramePr/>
          <p:nvPr>
            <p:extLst>
              <p:ext uri="{D42A27DB-BD31-4B8C-83A1-F6EECF244321}">
                <p14:modId xmlns:p14="http://schemas.microsoft.com/office/powerpoint/2010/main" val="2381575308"/>
              </p:ext>
            </p:extLst>
          </p:nvPr>
        </p:nvGraphicFramePr>
        <p:xfrm>
          <a:off x="704850" y="4512076"/>
          <a:ext cx="3960000" cy="1800000"/>
        </p:xfrm>
        <a:graphic>
          <a:graphicData uri="http://schemas.openxmlformats.org/drawingml/2006/chart">
            <c:chart xmlns:c="http://schemas.openxmlformats.org/drawingml/2006/chart" xmlns:r="http://schemas.openxmlformats.org/officeDocument/2006/relationships" r:id="rId6"/>
          </a:graphicData>
        </a:graphic>
      </p:graphicFrame>
      <p:sp>
        <p:nvSpPr>
          <p:cNvPr id="31" name="TextBox 30">
            <a:extLst>
              <a:ext uri="{FF2B5EF4-FFF2-40B4-BE49-F238E27FC236}">
                <a16:creationId xmlns:a16="http://schemas.microsoft.com/office/drawing/2014/main" id="{17EDBC7B-DF29-4380-970E-AAB0D6831041}"/>
              </a:ext>
            </a:extLst>
          </p:cNvPr>
          <p:cNvSpPr txBox="1"/>
          <p:nvPr/>
        </p:nvSpPr>
        <p:spPr>
          <a:xfrm>
            <a:off x="7394191" y="4267400"/>
            <a:ext cx="524596"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7%</a:t>
            </a:r>
            <a:endParaRPr lang="en-US" sz="2000" dirty="0">
              <a:solidFill>
                <a:schemeClr val="bg1"/>
              </a:solidFill>
              <a:latin typeface="Gill Sans Nova Cond Lt" panose="020B0306020104020203" pitchFamily="34" charset="0"/>
            </a:endParaRPr>
          </a:p>
        </p:txBody>
      </p:sp>
      <p:sp>
        <p:nvSpPr>
          <p:cNvPr id="33" name="TextBox 32">
            <a:extLst>
              <a:ext uri="{FF2B5EF4-FFF2-40B4-BE49-F238E27FC236}">
                <a16:creationId xmlns:a16="http://schemas.microsoft.com/office/drawing/2014/main" id="{E23460A7-607A-4F19-9B96-B47893CCD061}"/>
              </a:ext>
            </a:extLst>
          </p:cNvPr>
          <p:cNvSpPr txBox="1"/>
          <p:nvPr/>
        </p:nvSpPr>
        <p:spPr>
          <a:xfrm>
            <a:off x="7770663" y="2105672"/>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21%</a:t>
            </a:r>
            <a:endParaRPr lang="en-US" sz="2000" dirty="0">
              <a:latin typeface="Gill Sans Nova Cond Lt" panose="020B0306020104020203" pitchFamily="34" charset="0"/>
            </a:endParaRPr>
          </a:p>
        </p:txBody>
      </p:sp>
      <p:sp>
        <p:nvSpPr>
          <p:cNvPr id="34" name="TextBox 33">
            <a:extLst>
              <a:ext uri="{FF2B5EF4-FFF2-40B4-BE49-F238E27FC236}">
                <a16:creationId xmlns:a16="http://schemas.microsoft.com/office/drawing/2014/main" id="{3BC74629-6AE2-445E-A162-5A1F28CABF7A}"/>
              </a:ext>
            </a:extLst>
          </p:cNvPr>
          <p:cNvSpPr txBox="1"/>
          <p:nvPr/>
        </p:nvSpPr>
        <p:spPr>
          <a:xfrm>
            <a:off x="5493906" y="3950739"/>
            <a:ext cx="1792719" cy="307777"/>
          </a:xfrm>
          <a:prstGeom prst="rect">
            <a:avLst/>
          </a:prstGeom>
          <a:noFill/>
        </p:spPr>
        <p:txBody>
          <a:bodyPr wrap="square" rtlCol="0">
            <a:spAutoFit/>
          </a:bodyPr>
          <a:lstStyle/>
          <a:p>
            <a:r>
              <a:rPr lang="lv-LV" sz="1400" dirty="0">
                <a:latin typeface="Gill Sans Nova Cond Lt" panose="020B0306020104020203" pitchFamily="34" charset="0"/>
              </a:rPr>
              <a:t>Ogles</a:t>
            </a:r>
          </a:p>
        </p:txBody>
      </p:sp>
      <p:sp>
        <p:nvSpPr>
          <p:cNvPr id="35" name="TextBox 34">
            <a:extLst>
              <a:ext uri="{FF2B5EF4-FFF2-40B4-BE49-F238E27FC236}">
                <a16:creationId xmlns:a16="http://schemas.microsoft.com/office/drawing/2014/main" id="{1346020A-C2EB-43D2-8AD7-057866850118}"/>
              </a:ext>
            </a:extLst>
          </p:cNvPr>
          <p:cNvSpPr txBox="1"/>
          <p:nvPr/>
        </p:nvSpPr>
        <p:spPr>
          <a:xfrm>
            <a:off x="5487483" y="5910754"/>
            <a:ext cx="725138" cy="307777"/>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Citas kravas</a:t>
            </a:r>
          </a:p>
        </p:txBody>
      </p:sp>
      <p:sp>
        <p:nvSpPr>
          <p:cNvPr id="36" name="TextBox 35">
            <a:extLst>
              <a:ext uri="{FF2B5EF4-FFF2-40B4-BE49-F238E27FC236}">
                <a16:creationId xmlns:a16="http://schemas.microsoft.com/office/drawing/2014/main" id="{8D82A7AA-AC63-43FB-85CB-D90DD5417F22}"/>
              </a:ext>
            </a:extLst>
          </p:cNvPr>
          <p:cNvSpPr txBox="1"/>
          <p:nvPr/>
        </p:nvSpPr>
        <p:spPr>
          <a:xfrm>
            <a:off x="6527719" y="2116547"/>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32%</a:t>
            </a:r>
            <a:endParaRPr lang="en-US" sz="2000" dirty="0">
              <a:latin typeface="Gill Sans Nova Cond Lt" panose="020B0306020104020203" pitchFamily="34" charset="0"/>
            </a:endParaRPr>
          </a:p>
        </p:txBody>
      </p:sp>
      <p:sp>
        <p:nvSpPr>
          <p:cNvPr id="37" name="TextBox 36">
            <a:extLst>
              <a:ext uri="{FF2B5EF4-FFF2-40B4-BE49-F238E27FC236}">
                <a16:creationId xmlns:a16="http://schemas.microsoft.com/office/drawing/2014/main" id="{7DDB4100-89A9-42C9-B4E4-CCE81FB5034C}"/>
              </a:ext>
            </a:extLst>
          </p:cNvPr>
          <p:cNvSpPr txBox="1"/>
          <p:nvPr/>
        </p:nvSpPr>
        <p:spPr>
          <a:xfrm>
            <a:off x="7293852" y="3959623"/>
            <a:ext cx="1016140" cy="307777"/>
          </a:xfrm>
          <a:prstGeom prst="rect">
            <a:avLst/>
          </a:prstGeom>
          <a:noFill/>
        </p:spPr>
        <p:txBody>
          <a:bodyPr wrap="square" rtlCol="0">
            <a:spAutoFit/>
          </a:bodyPr>
          <a:lstStyle/>
          <a:p>
            <a:r>
              <a:rPr lang="lv-LV" sz="1400" dirty="0">
                <a:latin typeface="Gill Sans Nova Cond Lt" panose="020B0306020104020203" pitchFamily="34" charset="0"/>
              </a:rPr>
              <a:t>Naftas produkti</a:t>
            </a:r>
          </a:p>
        </p:txBody>
      </p:sp>
      <p:sp>
        <p:nvSpPr>
          <p:cNvPr id="39" name="TextBox 38">
            <a:extLst>
              <a:ext uri="{FF2B5EF4-FFF2-40B4-BE49-F238E27FC236}">
                <a16:creationId xmlns:a16="http://schemas.microsoft.com/office/drawing/2014/main" id="{A2C19F31-87EA-45AA-A635-DAF0A4A330AD}"/>
              </a:ext>
            </a:extLst>
          </p:cNvPr>
          <p:cNvSpPr txBox="1"/>
          <p:nvPr/>
        </p:nvSpPr>
        <p:spPr>
          <a:xfrm>
            <a:off x="6241237" y="5692598"/>
            <a:ext cx="725138" cy="523220"/>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Kravas konteineros</a:t>
            </a:r>
          </a:p>
        </p:txBody>
      </p:sp>
      <p:sp>
        <p:nvSpPr>
          <p:cNvPr id="29" name="TextBox 28">
            <a:extLst>
              <a:ext uri="{FF2B5EF4-FFF2-40B4-BE49-F238E27FC236}">
                <a16:creationId xmlns:a16="http://schemas.microsoft.com/office/drawing/2014/main" id="{FDD41F40-FA13-44F0-8A88-0A7F1C2E22FD}"/>
              </a:ext>
            </a:extLst>
          </p:cNvPr>
          <p:cNvSpPr txBox="1"/>
          <p:nvPr/>
        </p:nvSpPr>
        <p:spPr>
          <a:xfrm>
            <a:off x="5458961" y="4292623"/>
            <a:ext cx="728517"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12%</a:t>
            </a:r>
            <a:endParaRPr lang="en-US" sz="2000" dirty="0">
              <a:solidFill>
                <a:schemeClr val="bg1"/>
              </a:solidFill>
              <a:latin typeface="Gill Sans Nova Cond Lt" panose="020B0306020104020203" pitchFamily="34" charset="0"/>
            </a:endParaRPr>
          </a:p>
        </p:txBody>
      </p:sp>
      <p:sp>
        <p:nvSpPr>
          <p:cNvPr id="30" name="TextBox 29">
            <a:extLst>
              <a:ext uri="{FF2B5EF4-FFF2-40B4-BE49-F238E27FC236}">
                <a16:creationId xmlns:a16="http://schemas.microsoft.com/office/drawing/2014/main" id="{3C6C4C8D-D40F-47E9-8C7D-7BE4A0B5308B}"/>
              </a:ext>
            </a:extLst>
          </p:cNvPr>
          <p:cNvSpPr txBox="1"/>
          <p:nvPr/>
        </p:nvSpPr>
        <p:spPr>
          <a:xfrm>
            <a:off x="6241237" y="4722613"/>
            <a:ext cx="940613" cy="523220"/>
          </a:xfrm>
          <a:prstGeom prst="rect">
            <a:avLst/>
          </a:prstGeom>
          <a:noFill/>
        </p:spPr>
        <p:txBody>
          <a:bodyPr wrap="square" rtlCol="0">
            <a:spAutoFit/>
          </a:bodyPr>
          <a:lstStyle/>
          <a:p>
            <a:r>
              <a:rPr lang="lv-LV" sz="1400" dirty="0">
                <a:latin typeface="Gill Sans Nova Cond Lt" panose="020B0306020104020203" pitchFamily="34" charset="0"/>
              </a:rPr>
              <a:t>Labība un labības produkti</a:t>
            </a:r>
          </a:p>
        </p:txBody>
      </p:sp>
      <p:sp>
        <p:nvSpPr>
          <p:cNvPr id="49" name="TextBox 48">
            <a:extLst>
              <a:ext uri="{FF2B5EF4-FFF2-40B4-BE49-F238E27FC236}">
                <a16:creationId xmlns:a16="http://schemas.microsoft.com/office/drawing/2014/main" id="{8554175B-CC3D-4608-8870-C59036680F42}"/>
              </a:ext>
            </a:extLst>
          </p:cNvPr>
          <p:cNvSpPr txBox="1"/>
          <p:nvPr/>
        </p:nvSpPr>
        <p:spPr>
          <a:xfrm>
            <a:off x="6412924" y="4275253"/>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7%</a:t>
            </a:r>
            <a:endParaRPr lang="en-US" sz="2000" dirty="0">
              <a:latin typeface="Gill Sans Nova Cond Lt" panose="020B0306020104020203" pitchFamily="34" charset="0"/>
            </a:endParaRPr>
          </a:p>
        </p:txBody>
      </p:sp>
      <p:sp>
        <p:nvSpPr>
          <p:cNvPr id="50" name="TextBox 49">
            <a:extLst>
              <a:ext uri="{FF2B5EF4-FFF2-40B4-BE49-F238E27FC236}">
                <a16:creationId xmlns:a16="http://schemas.microsoft.com/office/drawing/2014/main" id="{290E32AC-AEB0-4C3C-9560-51B3FB00CAFF}"/>
              </a:ext>
            </a:extLst>
          </p:cNvPr>
          <p:cNvSpPr txBox="1"/>
          <p:nvPr/>
        </p:nvSpPr>
        <p:spPr>
          <a:xfrm>
            <a:off x="7193649" y="5071453"/>
            <a:ext cx="725138" cy="307777"/>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Kokmateriāli</a:t>
            </a:r>
          </a:p>
        </p:txBody>
      </p:sp>
      <p:sp>
        <p:nvSpPr>
          <p:cNvPr id="51" name="TextBox 50">
            <a:extLst>
              <a:ext uri="{FF2B5EF4-FFF2-40B4-BE49-F238E27FC236}">
                <a16:creationId xmlns:a16="http://schemas.microsoft.com/office/drawing/2014/main" id="{2C794F0B-C31B-406C-B98F-99C70C745E3E}"/>
              </a:ext>
            </a:extLst>
          </p:cNvPr>
          <p:cNvSpPr txBox="1"/>
          <p:nvPr/>
        </p:nvSpPr>
        <p:spPr>
          <a:xfrm>
            <a:off x="7990471" y="4850638"/>
            <a:ext cx="725138" cy="523220"/>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Mobilās kravas</a:t>
            </a:r>
          </a:p>
        </p:txBody>
      </p:sp>
      <p:sp>
        <p:nvSpPr>
          <p:cNvPr id="52" name="TextBox 51">
            <a:extLst>
              <a:ext uri="{FF2B5EF4-FFF2-40B4-BE49-F238E27FC236}">
                <a16:creationId xmlns:a16="http://schemas.microsoft.com/office/drawing/2014/main" id="{1407A32E-6288-45F4-9817-54BA40016A18}"/>
              </a:ext>
            </a:extLst>
          </p:cNvPr>
          <p:cNvSpPr txBox="1"/>
          <p:nvPr/>
        </p:nvSpPr>
        <p:spPr>
          <a:xfrm>
            <a:off x="7990471" y="4267400"/>
            <a:ext cx="524596"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5%</a:t>
            </a:r>
            <a:endParaRPr lang="en-US" sz="2000" dirty="0">
              <a:solidFill>
                <a:schemeClr val="bg1"/>
              </a:solidFill>
              <a:latin typeface="Gill Sans Nova Cond Lt" panose="020B0306020104020203" pitchFamily="34" charset="0"/>
            </a:endParaRPr>
          </a:p>
        </p:txBody>
      </p:sp>
      <p:sp>
        <p:nvSpPr>
          <p:cNvPr id="53" name="TextBox 52">
            <a:extLst>
              <a:ext uri="{FF2B5EF4-FFF2-40B4-BE49-F238E27FC236}">
                <a16:creationId xmlns:a16="http://schemas.microsoft.com/office/drawing/2014/main" id="{7054668E-C382-418F-A64B-EDD18B449C36}"/>
              </a:ext>
            </a:extLst>
          </p:cNvPr>
          <p:cNvSpPr txBox="1"/>
          <p:nvPr/>
        </p:nvSpPr>
        <p:spPr>
          <a:xfrm>
            <a:off x="6624226" y="5309820"/>
            <a:ext cx="524596"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7%</a:t>
            </a:r>
            <a:endParaRPr lang="en-US" sz="2000" dirty="0">
              <a:solidFill>
                <a:schemeClr val="bg1"/>
              </a:solidFill>
              <a:latin typeface="Gill Sans Nova Cond Lt" panose="020B0306020104020203" pitchFamily="34" charset="0"/>
            </a:endParaRPr>
          </a:p>
        </p:txBody>
      </p:sp>
      <p:sp>
        <p:nvSpPr>
          <p:cNvPr id="54" name="TextBox 53">
            <a:extLst>
              <a:ext uri="{FF2B5EF4-FFF2-40B4-BE49-F238E27FC236}">
                <a16:creationId xmlns:a16="http://schemas.microsoft.com/office/drawing/2014/main" id="{9D594831-36DF-4119-B19D-CCEADD40E6F0}"/>
              </a:ext>
            </a:extLst>
          </p:cNvPr>
          <p:cNvSpPr txBox="1"/>
          <p:nvPr/>
        </p:nvSpPr>
        <p:spPr>
          <a:xfrm>
            <a:off x="7178310" y="5420174"/>
            <a:ext cx="400110" cy="747452"/>
          </a:xfrm>
          <a:prstGeom prst="rect">
            <a:avLst/>
          </a:prstGeom>
          <a:noFill/>
        </p:spPr>
        <p:txBody>
          <a:bodyPr vert="vert270" wrap="square" rtlCol="0">
            <a:spAutoFit/>
          </a:bodyPr>
          <a:lstStyle/>
          <a:p>
            <a:r>
              <a:rPr lang="lv-LV" sz="1400" dirty="0">
                <a:latin typeface="Gill Sans Nova Cond Lt" panose="020B0306020104020203" pitchFamily="34" charset="0"/>
              </a:rPr>
              <a:t>Minerālmēsli</a:t>
            </a:r>
          </a:p>
        </p:txBody>
      </p:sp>
      <p:sp>
        <p:nvSpPr>
          <p:cNvPr id="55" name="TextBox 54">
            <a:extLst>
              <a:ext uri="{FF2B5EF4-FFF2-40B4-BE49-F238E27FC236}">
                <a16:creationId xmlns:a16="http://schemas.microsoft.com/office/drawing/2014/main" id="{DF0B1E09-4C8C-402E-823E-F9802D386BCD}"/>
              </a:ext>
            </a:extLst>
          </p:cNvPr>
          <p:cNvSpPr txBox="1"/>
          <p:nvPr/>
        </p:nvSpPr>
        <p:spPr>
          <a:xfrm>
            <a:off x="7734811" y="5420174"/>
            <a:ext cx="400110" cy="747452"/>
          </a:xfrm>
          <a:prstGeom prst="rect">
            <a:avLst/>
          </a:prstGeom>
          <a:noFill/>
        </p:spPr>
        <p:txBody>
          <a:bodyPr vert="vert270" wrap="square" rtlCol="0">
            <a:spAutoFit/>
          </a:bodyPr>
          <a:lstStyle/>
          <a:p>
            <a:r>
              <a:rPr lang="lv-LV" sz="1400" dirty="0">
                <a:latin typeface="Gill Sans Nova Cond Lt" panose="020B0306020104020203" pitchFamily="34" charset="0"/>
              </a:rPr>
              <a:t>Metāli un lūžņi</a:t>
            </a:r>
          </a:p>
        </p:txBody>
      </p:sp>
      <p:sp>
        <p:nvSpPr>
          <p:cNvPr id="56" name="TextBox 55">
            <a:extLst>
              <a:ext uri="{FF2B5EF4-FFF2-40B4-BE49-F238E27FC236}">
                <a16:creationId xmlns:a16="http://schemas.microsoft.com/office/drawing/2014/main" id="{46821C18-93F4-4B3B-8C17-49C321687BE4}"/>
              </a:ext>
            </a:extLst>
          </p:cNvPr>
          <p:cNvSpPr txBox="1"/>
          <p:nvPr/>
        </p:nvSpPr>
        <p:spPr>
          <a:xfrm>
            <a:off x="8134921" y="5420174"/>
            <a:ext cx="400110" cy="747452"/>
          </a:xfrm>
          <a:prstGeom prst="rect">
            <a:avLst/>
          </a:prstGeom>
          <a:noFill/>
        </p:spPr>
        <p:txBody>
          <a:bodyPr vert="vert270" wrap="square" rtlCol="0">
            <a:spAutoFit/>
          </a:bodyPr>
          <a:lstStyle/>
          <a:p>
            <a:r>
              <a:rPr lang="lv-LV" sz="1400" dirty="0">
                <a:latin typeface="Gill Sans Nova Cond Lt" panose="020B0306020104020203" pitchFamily="34" charset="0"/>
              </a:rPr>
              <a:t>Koksnes šķelda</a:t>
            </a:r>
          </a:p>
        </p:txBody>
      </p:sp>
      <p:sp>
        <p:nvSpPr>
          <p:cNvPr id="57" name="Title 1">
            <a:extLst>
              <a:ext uri="{FF2B5EF4-FFF2-40B4-BE49-F238E27FC236}">
                <a16:creationId xmlns:a16="http://schemas.microsoft.com/office/drawing/2014/main" id="{1BDFA2C0-697C-49BD-96CC-0C2E70FC38DF}"/>
              </a:ext>
            </a:extLst>
          </p:cNvPr>
          <p:cNvSpPr txBox="1">
            <a:spLocks/>
          </p:cNvSpPr>
          <p:nvPr/>
        </p:nvSpPr>
        <p:spPr>
          <a:xfrm>
            <a:off x="8790395" y="1277469"/>
            <a:ext cx="2876550" cy="70461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Kravu apgrozījums konkurējošās Baltijas jūras ostās</a:t>
            </a:r>
          </a:p>
          <a:p>
            <a:pPr algn="ctr">
              <a:tabLst>
                <a:tab pos="4848225" algn="ctr"/>
              </a:tabLst>
            </a:pPr>
            <a:r>
              <a:rPr lang="lv-LV" sz="1200" i="1" dirty="0">
                <a:latin typeface="Calibri Light" panose="020F0302020204030204" pitchFamily="34" charset="0"/>
                <a:ea typeface="Segoe UI" panose="020B0502040204020203" pitchFamily="34" charset="0"/>
                <a:cs typeface="Segoe UI" panose="020B0502040204020203" pitchFamily="34" charset="0"/>
              </a:rPr>
              <a:t>milj. tonnu</a:t>
            </a:r>
          </a:p>
        </p:txBody>
      </p:sp>
      <p:sp>
        <p:nvSpPr>
          <p:cNvPr id="58" name="TextBox 57">
            <a:extLst>
              <a:ext uri="{FF2B5EF4-FFF2-40B4-BE49-F238E27FC236}">
                <a16:creationId xmlns:a16="http://schemas.microsoft.com/office/drawing/2014/main" id="{1B234C88-BF13-442D-85E8-94A7F2E4120A}"/>
              </a:ext>
            </a:extLst>
          </p:cNvPr>
          <p:cNvSpPr txBox="1"/>
          <p:nvPr/>
        </p:nvSpPr>
        <p:spPr>
          <a:xfrm>
            <a:off x="9820274" y="4568724"/>
            <a:ext cx="1228725" cy="400110"/>
          </a:xfrm>
          <a:prstGeom prst="rect">
            <a:avLst/>
          </a:prstGeom>
          <a:noFill/>
        </p:spPr>
        <p:txBody>
          <a:bodyPr wrap="square" rtlCol="0">
            <a:spAutoFit/>
          </a:bodyPr>
          <a:lstStyle/>
          <a:p>
            <a:pPr algn="ctr"/>
            <a:r>
              <a:rPr lang="lv-LV" sz="2000" dirty="0">
                <a:latin typeface="Gill Sans Nova Cond Lt" panose="020B0306020104020203" pitchFamily="34" charset="0"/>
              </a:rPr>
              <a:t>Krievijas ostas</a:t>
            </a:r>
          </a:p>
        </p:txBody>
      </p:sp>
      <p:sp>
        <p:nvSpPr>
          <p:cNvPr id="59" name="TextBox 58">
            <a:extLst>
              <a:ext uri="{FF2B5EF4-FFF2-40B4-BE49-F238E27FC236}">
                <a16:creationId xmlns:a16="http://schemas.microsoft.com/office/drawing/2014/main" id="{96FCF538-1A09-4260-BEAF-E51364A21B2C}"/>
              </a:ext>
            </a:extLst>
          </p:cNvPr>
          <p:cNvSpPr txBox="1"/>
          <p:nvPr/>
        </p:nvSpPr>
        <p:spPr>
          <a:xfrm>
            <a:off x="9820274" y="3079669"/>
            <a:ext cx="1228725" cy="400110"/>
          </a:xfrm>
          <a:prstGeom prst="rect">
            <a:avLst/>
          </a:prstGeom>
          <a:noFill/>
        </p:spPr>
        <p:txBody>
          <a:bodyPr wrap="square" rtlCol="0">
            <a:spAutoFit/>
          </a:bodyPr>
          <a:lstStyle/>
          <a:p>
            <a:pPr algn="ctr"/>
            <a:r>
              <a:rPr lang="lv-LV" sz="2000" dirty="0">
                <a:latin typeface="Gill Sans Nova Cond Lt" panose="020B0306020104020203" pitchFamily="34" charset="0"/>
              </a:rPr>
              <a:t>Latvijas ostas</a:t>
            </a:r>
          </a:p>
        </p:txBody>
      </p:sp>
      <p:sp>
        <p:nvSpPr>
          <p:cNvPr id="60" name="TextBox 59">
            <a:extLst>
              <a:ext uri="{FF2B5EF4-FFF2-40B4-BE49-F238E27FC236}">
                <a16:creationId xmlns:a16="http://schemas.microsoft.com/office/drawing/2014/main" id="{8C94EC87-B97A-413C-B201-807C09C5B11A}"/>
              </a:ext>
            </a:extLst>
          </p:cNvPr>
          <p:cNvSpPr txBox="1"/>
          <p:nvPr/>
        </p:nvSpPr>
        <p:spPr>
          <a:xfrm>
            <a:off x="9820274" y="2571654"/>
            <a:ext cx="1228725" cy="400110"/>
          </a:xfrm>
          <a:prstGeom prst="rect">
            <a:avLst/>
          </a:prstGeom>
          <a:noFill/>
        </p:spPr>
        <p:txBody>
          <a:bodyPr wrap="square" rtlCol="0">
            <a:spAutoFit/>
          </a:bodyPr>
          <a:lstStyle/>
          <a:p>
            <a:pPr algn="ctr"/>
            <a:r>
              <a:rPr lang="lv-LV" sz="2000" dirty="0">
                <a:latin typeface="Gill Sans Nova Cond Lt" panose="020B0306020104020203" pitchFamily="34" charset="0"/>
              </a:rPr>
              <a:t>Lietuvas ostas</a:t>
            </a:r>
          </a:p>
        </p:txBody>
      </p:sp>
      <p:sp>
        <p:nvSpPr>
          <p:cNvPr id="61" name="TextBox 60">
            <a:extLst>
              <a:ext uri="{FF2B5EF4-FFF2-40B4-BE49-F238E27FC236}">
                <a16:creationId xmlns:a16="http://schemas.microsoft.com/office/drawing/2014/main" id="{61460D7C-D428-43EE-B640-36E6896EB7DE}"/>
              </a:ext>
            </a:extLst>
          </p:cNvPr>
          <p:cNvSpPr txBox="1"/>
          <p:nvPr/>
        </p:nvSpPr>
        <p:spPr>
          <a:xfrm>
            <a:off x="9820274" y="2081134"/>
            <a:ext cx="1228725" cy="400110"/>
          </a:xfrm>
          <a:prstGeom prst="rect">
            <a:avLst/>
          </a:prstGeom>
          <a:noFill/>
        </p:spPr>
        <p:txBody>
          <a:bodyPr wrap="square" rtlCol="0">
            <a:spAutoFit/>
          </a:bodyPr>
          <a:lstStyle/>
          <a:p>
            <a:pPr algn="ctr"/>
            <a:r>
              <a:rPr lang="lv-LV" sz="2000" dirty="0">
                <a:latin typeface="Gill Sans Nova Cond Lt" panose="020B0306020104020203" pitchFamily="34" charset="0"/>
              </a:rPr>
              <a:t>Igaunijas ostas</a:t>
            </a:r>
          </a:p>
        </p:txBody>
      </p:sp>
      <p:sp>
        <p:nvSpPr>
          <p:cNvPr id="62" name="Text Box 124">
            <a:extLst>
              <a:ext uri="{FF2B5EF4-FFF2-40B4-BE49-F238E27FC236}">
                <a16:creationId xmlns:a16="http://schemas.microsoft.com/office/drawing/2014/main" id="{4DE99F20-D4A2-4444-BC57-E1EABCDB3368}"/>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CSP, Latvijas Banka, </a:t>
            </a:r>
            <a:r>
              <a:rPr kumimoji="0" lang="lv-LV" altLang="lv-LV" sz="1400" i="1" u="none" strike="noStrike" cap="none" normalizeH="0" baseline="0" dirty="0" err="1">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Eurostat</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 </a:t>
            </a:r>
            <a:r>
              <a:rPr kumimoji="0" lang="lv-LV" altLang="lv-LV" sz="1400" i="1"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portnews.ru</a:t>
            </a:r>
            <a:endParaRPr kumimoji="0" lang="lv-LV" altLang="lv-LV" sz="1400" i="1" u="none" strike="noStrike" cap="none" normalizeH="0" baseline="0" dirty="0">
              <a:ln>
                <a:noFill/>
              </a:ln>
              <a:solidFill>
                <a:schemeClr val="tx1"/>
              </a:solidFill>
              <a:effectLst/>
              <a:latin typeface="Gill Sans Nova Cond Lt" panose="020B0306020104020203" pitchFamily="34" charset="0"/>
            </a:endParaRPr>
          </a:p>
        </p:txBody>
      </p:sp>
      <p:sp>
        <p:nvSpPr>
          <p:cNvPr id="3" name="Slide Number Placeholder 2">
            <a:extLst>
              <a:ext uri="{FF2B5EF4-FFF2-40B4-BE49-F238E27FC236}">
                <a16:creationId xmlns:a16="http://schemas.microsoft.com/office/drawing/2014/main" id="{D70B174D-3CBB-4C4E-85C6-CE3CDA16C168}"/>
              </a:ext>
            </a:extLst>
          </p:cNvPr>
          <p:cNvSpPr>
            <a:spLocks noGrp="1"/>
          </p:cNvSpPr>
          <p:nvPr>
            <p:ph type="sldNum" sz="quarter" idx="12"/>
          </p:nvPr>
        </p:nvSpPr>
        <p:spPr/>
        <p:txBody>
          <a:bodyPr/>
          <a:lstStyle/>
          <a:p>
            <a:fld id="{E4A32D64-536A-4862-B913-09D2DE5E4173}" type="slidenum">
              <a:rPr lang="lv-LV" smtClean="0"/>
              <a:t>10</a:t>
            </a:fld>
            <a:endParaRPr lang="lv-LV"/>
          </a:p>
        </p:txBody>
      </p:sp>
    </p:spTree>
    <p:extLst>
      <p:ext uri="{BB962C8B-B14F-4D97-AF65-F5344CB8AC3E}">
        <p14:creationId xmlns:p14="http://schemas.microsoft.com/office/powerpoint/2010/main" val="3824861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0E4A-C8A0-4621-AB49-29DF0DB04E4A}"/>
              </a:ext>
            </a:extLst>
          </p:cNvPr>
          <p:cNvSpPr>
            <a:spLocks noGrp="1"/>
          </p:cNvSpPr>
          <p:nvPr>
            <p:ph type="title"/>
          </p:nvPr>
        </p:nvSpPr>
        <p:spPr>
          <a:xfrm>
            <a:off x="2509819" y="557642"/>
            <a:ext cx="6591299" cy="704610"/>
          </a:xfrm>
        </p:spPr>
        <p:txBody>
          <a:bodyPr anchor="b">
            <a:normAutofit/>
          </a:bodyPr>
          <a:lstStyle/>
          <a:p>
            <a:r>
              <a:rPr lang="lv-LV" sz="3200" cap="all" dirty="0">
                <a:solidFill>
                  <a:srgbClr val="228B9D"/>
                </a:solidFill>
                <a:ea typeface="Verdana" panose="020B0604030504040204" pitchFamily="34" charset="0"/>
                <a:cs typeface="Verdana" panose="020B0604030504040204" pitchFamily="34" charset="0"/>
              </a:rPr>
              <a:t>AUTOTRANSPORTS</a:t>
            </a:r>
          </a:p>
        </p:txBody>
      </p:sp>
      <p:graphicFrame>
        <p:nvGraphicFramePr>
          <p:cNvPr id="5" name="Chart 4">
            <a:extLst>
              <a:ext uri="{FF2B5EF4-FFF2-40B4-BE49-F238E27FC236}">
                <a16:creationId xmlns:a16="http://schemas.microsoft.com/office/drawing/2014/main" id="{40566B22-A90E-4975-8D9C-E684809E37B4}"/>
              </a:ext>
            </a:extLst>
          </p:cNvPr>
          <p:cNvGraphicFramePr/>
          <p:nvPr>
            <p:extLst>
              <p:ext uri="{D42A27DB-BD31-4B8C-83A1-F6EECF244321}">
                <p14:modId xmlns:p14="http://schemas.microsoft.com/office/powerpoint/2010/main" val="10134056"/>
              </p:ext>
            </p:extLst>
          </p:nvPr>
        </p:nvGraphicFramePr>
        <p:xfrm>
          <a:off x="704850" y="1990724"/>
          <a:ext cx="3960000" cy="18000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cx1="http://schemas.microsoft.com/office/drawing/2015/9/8/chartex">
        <mc:Choice Requires="cx1">
          <p:graphicFrame>
            <p:nvGraphicFramePr>
              <p:cNvPr id="14" name="Chart 13">
                <a:extLst>
                  <a:ext uri="{FF2B5EF4-FFF2-40B4-BE49-F238E27FC236}">
                    <a16:creationId xmlns:a16="http://schemas.microsoft.com/office/drawing/2014/main" id="{7C59C028-21D5-42EE-8614-B7FD0DE51E9E}"/>
                  </a:ext>
                </a:extLst>
              </p:cNvPr>
              <p:cNvGraphicFramePr/>
              <p:nvPr>
                <p:extLst>
                  <p:ext uri="{D42A27DB-BD31-4B8C-83A1-F6EECF244321}">
                    <p14:modId xmlns:p14="http://schemas.microsoft.com/office/powerpoint/2010/main" val="692277283"/>
                  </p:ext>
                </p:extLst>
              </p:nvPr>
            </p:nvGraphicFramePr>
            <p:xfrm>
              <a:off x="5368172" y="1990724"/>
              <a:ext cx="3240000" cy="432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4" name="Chart 13">
                <a:extLst>
                  <a:ext uri="{FF2B5EF4-FFF2-40B4-BE49-F238E27FC236}">
                    <a16:creationId xmlns:a16="http://schemas.microsoft.com/office/drawing/2014/main" id="{7C59C028-21D5-42EE-8614-B7FD0DE51E9E}"/>
                  </a:ext>
                </a:extLst>
              </p:cNvPr>
              <p:cNvPicPr>
                <a:picLocks noGrp="1" noRot="1" noChangeAspect="1" noMove="1" noResize="1" noEditPoints="1" noAdjustHandles="1" noChangeArrowheads="1" noChangeShapeType="1"/>
              </p:cNvPicPr>
              <p:nvPr/>
            </p:nvPicPr>
            <p:blipFill>
              <a:blip r:embed="rId4"/>
              <a:stretch>
                <a:fillRect/>
              </a:stretch>
            </p:blipFill>
            <p:spPr>
              <a:xfrm>
                <a:off x="5368172" y="1990724"/>
                <a:ext cx="3240000" cy="4320000"/>
              </a:xfrm>
              <a:prstGeom prst="rect">
                <a:avLst/>
              </a:prstGeom>
            </p:spPr>
          </p:pic>
        </mc:Fallback>
      </mc:AlternateContent>
      <p:graphicFrame>
        <p:nvGraphicFramePr>
          <p:cNvPr id="15" name="Chart 14">
            <a:extLst>
              <a:ext uri="{FF2B5EF4-FFF2-40B4-BE49-F238E27FC236}">
                <a16:creationId xmlns:a16="http://schemas.microsoft.com/office/drawing/2014/main" id="{CDB2A672-8F6F-4DD8-8C09-799EB47FEEFB}"/>
              </a:ext>
            </a:extLst>
          </p:cNvPr>
          <p:cNvGraphicFramePr/>
          <p:nvPr>
            <p:extLst>
              <p:ext uri="{D42A27DB-BD31-4B8C-83A1-F6EECF244321}">
                <p14:modId xmlns:p14="http://schemas.microsoft.com/office/powerpoint/2010/main" val="2285016797"/>
              </p:ext>
            </p:extLst>
          </p:nvPr>
        </p:nvGraphicFramePr>
        <p:xfrm>
          <a:off x="8966426" y="2209634"/>
          <a:ext cx="2520000" cy="4101089"/>
        </p:xfrm>
        <a:graphic>
          <a:graphicData uri="http://schemas.openxmlformats.org/drawingml/2006/chart">
            <c:chart xmlns:c="http://schemas.openxmlformats.org/drawingml/2006/chart" xmlns:r="http://schemas.openxmlformats.org/officeDocument/2006/relationships" r:id="rId5"/>
          </a:graphicData>
        </a:graphic>
      </p:graphicFrame>
      <p:sp>
        <p:nvSpPr>
          <p:cNvPr id="18" name="Title 1">
            <a:extLst>
              <a:ext uri="{FF2B5EF4-FFF2-40B4-BE49-F238E27FC236}">
                <a16:creationId xmlns:a16="http://schemas.microsoft.com/office/drawing/2014/main" id="{60D7E691-B39E-4458-8714-40779B823FC4}"/>
              </a:ext>
            </a:extLst>
          </p:cNvPr>
          <p:cNvSpPr txBox="1">
            <a:spLocks/>
          </p:cNvSpPr>
          <p:nvPr/>
        </p:nvSpPr>
        <p:spPr>
          <a:xfrm>
            <a:off x="700292" y="1509246"/>
            <a:ext cx="3960001" cy="4768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Kravu pārvadājumi ar autotransportu</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milj. tonnu</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19" name="Title 1">
            <a:extLst>
              <a:ext uri="{FF2B5EF4-FFF2-40B4-BE49-F238E27FC236}">
                <a16:creationId xmlns:a16="http://schemas.microsoft.com/office/drawing/2014/main" id="{9D5D20D8-883F-4328-954F-60D417C79298}"/>
              </a:ext>
            </a:extLst>
          </p:cNvPr>
          <p:cNvSpPr txBox="1">
            <a:spLocks/>
          </p:cNvSpPr>
          <p:nvPr/>
        </p:nvSpPr>
        <p:spPr>
          <a:xfrm>
            <a:off x="5377697" y="1505024"/>
            <a:ext cx="3240000" cy="4768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Kravu apgrozījuma struktūra ostās</a:t>
            </a:r>
          </a:p>
          <a:p>
            <a:pPr algn="ctr">
              <a:tabLst>
                <a:tab pos="4848225" algn="ctr"/>
              </a:tabLst>
            </a:pPr>
            <a:r>
              <a:rPr lang="lv-LV" sz="1200" i="1" dirty="0">
                <a:latin typeface="Calibri Light" panose="020F0302020204030204" pitchFamily="34" charset="0"/>
                <a:ea typeface="Segoe UI" panose="020B0502040204020203" pitchFamily="34" charset="0"/>
                <a:cs typeface="Segoe UI" panose="020B0502040204020203" pitchFamily="34" charset="0"/>
              </a:rPr>
              <a:t>2018.gads, pa preču grupām, milj. tonnu</a:t>
            </a:r>
          </a:p>
        </p:txBody>
      </p:sp>
      <p:sp>
        <p:nvSpPr>
          <p:cNvPr id="20" name="Title 1">
            <a:extLst>
              <a:ext uri="{FF2B5EF4-FFF2-40B4-BE49-F238E27FC236}">
                <a16:creationId xmlns:a16="http://schemas.microsoft.com/office/drawing/2014/main" id="{E92F49DC-495E-4735-80BA-74AFC7C2B69C}"/>
              </a:ext>
            </a:extLst>
          </p:cNvPr>
          <p:cNvSpPr txBox="1">
            <a:spLocks/>
          </p:cNvSpPr>
          <p:nvPr/>
        </p:nvSpPr>
        <p:spPr>
          <a:xfrm>
            <a:off x="705574" y="3986803"/>
            <a:ext cx="3960002" cy="47681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Eksporta pārvadājumi ar autotransportu</a:t>
            </a:r>
          </a:p>
          <a:p>
            <a:pPr algn="ctr"/>
            <a:r>
              <a:rPr lang="lv-LV" sz="1200" i="1" dirty="0">
                <a:latin typeface="Calibri Light" panose="020F0302020204030204" pitchFamily="34" charset="0"/>
                <a:ea typeface="Segoe UI" panose="020B0502040204020203" pitchFamily="34" charset="0"/>
                <a:cs typeface="Segoe UI" panose="020B0502040204020203" pitchFamily="34" charset="0"/>
              </a:rPr>
              <a:t>milj. EUR</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graphicFrame>
        <p:nvGraphicFramePr>
          <p:cNvPr id="28" name="Chart 27">
            <a:extLst>
              <a:ext uri="{FF2B5EF4-FFF2-40B4-BE49-F238E27FC236}">
                <a16:creationId xmlns:a16="http://schemas.microsoft.com/office/drawing/2014/main" id="{FEB98E8A-371C-4A73-8CFC-A68724FD6E0E}"/>
              </a:ext>
            </a:extLst>
          </p:cNvPr>
          <p:cNvGraphicFramePr/>
          <p:nvPr>
            <p:extLst>
              <p:ext uri="{D42A27DB-BD31-4B8C-83A1-F6EECF244321}">
                <p14:modId xmlns:p14="http://schemas.microsoft.com/office/powerpoint/2010/main" val="3448377578"/>
              </p:ext>
            </p:extLst>
          </p:nvPr>
        </p:nvGraphicFramePr>
        <p:xfrm>
          <a:off x="704850" y="4512076"/>
          <a:ext cx="3960000" cy="1800000"/>
        </p:xfrm>
        <a:graphic>
          <a:graphicData uri="http://schemas.openxmlformats.org/drawingml/2006/chart">
            <c:chart xmlns:c="http://schemas.openxmlformats.org/drawingml/2006/chart" xmlns:r="http://schemas.openxmlformats.org/officeDocument/2006/relationships" r:id="rId6"/>
          </a:graphicData>
        </a:graphic>
      </p:graphicFrame>
      <p:sp>
        <p:nvSpPr>
          <p:cNvPr id="31" name="TextBox 30">
            <a:extLst>
              <a:ext uri="{FF2B5EF4-FFF2-40B4-BE49-F238E27FC236}">
                <a16:creationId xmlns:a16="http://schemas.microsoft.com/office/drawing/2014/main" id="{17EDBC7B-DF29-4380-970E-AAB0D6831041}"/>
              </a:ext>
            </a:extLst>
          </p:cNvPr>
          <p:cNvSpPr txBox="1"/>
          <p:nvPr/>
        </p:nvSpPr>
        <p:spPr>
          <a:xfrm>
            <a:off x="7990854" y="4230508"/>
            <a:ext cx="524596"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6%</a:t>
            </a:r>
            <a:endParaRPr lang="en-US" sz="2000" dirty="0">
              <a:solidFill>
                <a:schemeClr val="bg1"/>
              </a:solidFill>
              <a:latin typeface="Gill Sans Nova Cond Lt" panose="020B0306020104020203" pitchFamily="34" charset="0"/>
            </a:endParaRPr>
          </a:p>
        </p:txBody>
      </p:sp>
      <p:sp>
        <p:nvSpPr>
          <p:cNvPr id="33" name="TextBox 32">
            <a:extLst>
              <a:ext uri="{FF2B5EF4-FFF2-40B4-BE49-F238E27FC236}">
                <a16:creationId xmlns:a16="http://schemas.microsoft.com/office/drawing/2014/main" id="{E23460A7-607A-4F19-9B96-B47893CCD061}"/>
              </a:ext>
            </a:extLst>
          </p:cNvPr>
          <p:cNvSpPr txBox="1"/>
          <p:nvPr/>
        </p:nvSpPr>
        <p:spPr>
          <a:xfrm>
            <a:off x="7786550" y="2087668"/>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22%</a:t>
            </a:r>
            <a:endParaRPr lang="en-US" sz="2000" dirty="0">
              <a:latin typeface="Gill Sans Nova Cond Lt" panose="020B0306020104020203" pitchFamily="34" charset="0"/>
            </a:endParaRPr>
          </a:p>
        </p:txBody>
      </p:sp>
      <p:sp>
        <p:nvSpPr>
          <p:cNvPr id="34" name="TextBox 33">
            <a:extLst>
              <a:ext uri="{FF2B5EF4-FFF2-40B4-BE49-F238E27FC236}">
                <a16:creationId xmlns:a16="http://schemas.microsoft.com/office/drawing/2014/main" id="{3BC74629-6AE2-445E-A162-5A1F28CABF7A}"/>
              </a:ext>
            </a:extLst>
          </p:cNvPr>
          <p:cNvSpPr txBox="1"/>
          <p:nvPr/>
        </p:nvSpPr>
        <p:spPr>
          <a:xfrm>
            <a:off x="5478558" y="3854363"/>
            <a:ext cx="1792719" cy="307777"/>
          </a:xfrm>
          <a:prstGeom prst="rect">
            <a:avLst/>
          </a:prstGeom>
          <a:noFill/>
        </p:spPr>
        <p:txBody>
          <a:bodyPr wrap="square" rtlCol="0">
            <a:spAutoFit/>
          </a:bodyPr>
          <a:lstStyle/>
          <a:p>
            <a:r>
              <a:rPr lang="lv-LV" sz="1400" dirty="0">
                <a:latin typeface="Gill Sans Nova Cond Lt" panose="020B0306020104020203" pitchFamily="34" charset="0"/>
              </a:rPr>
              <a:t>Karjeru izstrādes produkti, kūdra</a:t>
            </a:r>
          </a:p>
        </p:txBody>
      </p:sp>
      <p:sp>
        <p:nvSpPr>
          <p:cNvPr id="35" name="TextBox 34">
            <a:extLst>
              <a:ext uri="{FF2B5EF4-FFF2-40B4-BE49-F238E27FC236}">
                <a16:creationId xmlns:a16="http://schemas.microsoft.com/office/drawing/2014/main" id="{1346020A-C2EB-43D2-8AD7-057866850118}"/>
              </a:ext>
            </a:extLst>
          </p:cNvPr>
          <p:cNvSpPr txBox="1"/>
          <p:nvPr/>
        </p:nvSpPr>
        <p:spPr>
          <a:xfrm>
            <a:off x="5461549" y="4943210"/>
            <a:ext cx="1371061" cy="307777"/>
          </a:xfrm>
          <a:prstGeom prst="rect">
            <a:avLst/>
          </a:prstGeom>
          <a:noFill/>
        </p:spPr>
        <p:txBody>
          <a:bodyPr wrap="square" rtlCol="0">
            <a:spAutoFit/>
          </a:bodyPr>
          <a:lstStyle/>
          <a:p>
            <a:r>
              <a:rPr lang="lv-LV" sz="1400" dirty="0">
                <a:latin typeface="Gill Sans Nova Cond Lt" panose="020B0306020104020203" pitchFamily="34" charset="0"/>
              </a:rPr>
              <a:t>Koksne un tās izstrādājumi</a:t>
            </a:r>
          </a:p>
        </p:txBody>
      </p:sp>
      <p:sp>
        <p:nvSpPr>
          <p:cNvPr id="36" name="TextBox 35">
            <a:extLst>
              <a:ext uri="{FF2B5EF4-FFF2-40B4-BE49-F238E27FC236}">
                <a16:creationId xmlns:a16="http://schemas.microsoft.com/office/drawing/2014/main" id="{8D82A7AA-AC63-43FB-85CB-D90DD5417F22}"/>
              </a:ext>
            </a:extLst>
          </p:cNvPr>
          <p:cNvSpPr txBox="1"/>
          <p:nvPr/>
        </p:nvSpPr>
        <p:spPr>
          <a:xfrm>
            <a:off x="6449584" y="2087668"/>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29%</a:t>
            </a:r>
            <a:endParaRPr lang="en-US" sz="2000" dirty="0">
              <a:latin typeface="Gill Sans Nova Cond Lt" panose="020B0306020104020203" pitchFamily="34" charset="0"/>
            </a:endParaRPr>
          </a:p>
        </p:txBody>
      </p:sp>
      <p:sp>
        <p:nvSpPr>
          <p:cNvPr id="37" name="TextBox 36">
            <a:extLst>
              <a:ext uri="{FF2B5EF4-FFF2-40B4-BE49-F238E27FC236}">
                <a16:creationId xmlns:a16="http://schemas.microsoft.com/office/drawing/2014/main" id="{7DDB4100-89A9-42C9-B4E4-CCE81FB5034C}"/>
              </a:ext>
            </a:extLst>
          </p:cNvPr>
          <p:cNvSpPr txBox="1"/>
          <p:nvPr/>
        </p:nvSpPr>
        <p:spPr>
          <a:xfrm>
            <a:off x="7241393" y="3863204"/>
            <a:ext cx="1323845" cy="307777"/>
          </a:xfrm>
          <a:prstGeom prst="rect">
            <a:avLst/>
          </a:prstGeom>
          <a:noFill/>
        </p:spPr>
        <p:txBody>
          <a:bodyPr wrap="square" rtlCol="0">
            <a:spAutoFit/>
          </a:bodyPr>
          <a:lstStyle/>
          <a:p>
            <a:r>
              <a:rPr lang="lv-LV" sz="1400" dirty="0">
                <a:latin typeface="Gill Sans Nova Cond Lt" panose="020B0306020104020203" pitchFamily="34" charset="0"/>
              </a:rPr>
              <a:t>Lauksaimniecības preces</a:t>
            </a:r>
          </a:p>
        </p:txBody>
      </p:sp>
      <p:sp>
        <p:nvSpPr>
          <p:cNvPr id="39" name="TextBox 38">
            <a:extLst>
              <a:ext uri="{FF2B5EF4-FFF2-40B4-BE49-F238E27FC236}">
                <a16:creationId xmlns:a16="http://schemas.microsoft.com/office/drawing/2014/main" id="{A2C19F31-87EA-45AA-A635-DAF0A4A330AD}"/>
              </a:ext>
            </a:extLst>
          </p:cNvPr>
          <p:cNvSpPr txBox="1"/>
          <p:nvPr/>
        </p:nvSpPr>
        <p:spPr>
          <a:xfrm>
            <a:off x="7968459" y="4410313"/>
            <a:ext cx="615553" cy="1001375"/>
          </a:xfrm>
          <a:prstGeom prst="rect">
            <a:avLst/>
          </a:prstGeom>
          <a:noFill/>
        </p:spPr>
        <p:txBody>
          <a:bodyPr vert="vert270" wrap="square" rtlCol="0">
            <a:spAutoFit/>
          </a:bodyPr>
          <a:lstStyle/>
          <a:p>
            <a:r>
              <a:rPr lang="lv-LV" sz="1400" dirty="0">
                <a:solidFill>
                  <a:schemeClr val="bg1"/>
                </a:solidFill>
                <a:latin typeface="Gill Sans Nova Cond Lt" panose="020B0306020104020203" pitchFamily="34" charset="0"/>
              </a:rPr>
              <a:t>Citi nemetālu minerālie produkti</a:t>
            </a:r>
          </a:p>
        </p:txBody>
      </p:sp>
      <p:sp>
        <p:nvSpPr>
          <p:cNvPr id="29" name="TextBox 28">
            <a:extLst>
              <a:ext uri="{FF2B5EF4-FFF2-40B4-BE49-F238E27FC236}">
                <a16:creationId xmlns:a16="http://schemas.microsoft.com/office/drawing/2014/main" id="{FDD41F40-FA13-44F0-8A88-0A7F1C2E22FD}"/>
              </a:ext>
            </a:extLst>
          </p:cNvPr>
          <p:cNvSpPr txBox="1"/>
          <p:nvPr/>
        </p:nvSpPr>
        <p:spPr>
          <a:xfrm>
            <a:off x="6269180" y="4214722"/>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13%</a:t>
            </a:r>
            <a:endParaRPr lang="en-US" sz="2000" dirty="0">
              <a:latin typeface="Gill Sans Nova Cond Lt" panose="020B0306020104020203" pitchFamily="34" charset="0"/>
            </a:endParaRPr>
          </a:p>
        </p:txBody>
      </p:sp>
      <p:sp>
        <p:nvSpPr>
          <p:cNvPr id="30" name="TextBox 29">
            <a:extLst>
              <a:ext uri="{FF2B5EF4-FFF2-40B4-BE49-F238E27FC236}">
                <a16:creationId xmlns:a16="http://schemas.microsoft.com/office/drawing/2014/main" id="{3C6C4C8D-D40F-47E9-8C7D-7BE4A0B5308B}"/>
              </a:ext>
            </a:extLst>
          </p:cNvPr>
          <p:cNvSpPr txBox="1"/>
          <p:nvPr/>
        </p:nvSpPr>
        <p:spPr>
          <a:xfrm>
            <a:off x="7000970" y="4943210"/>
            <a:ext cx="1060965" cy="523220"/>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Pārtikas produkti, dzērieni</a:t>
            </a:r>
          </a:p>
        </p:txBody>
      </p:sp>
      <p:sp>
        <p:nvSpPr>
          <p:cNvPr id="49" name="TextBox 48">
            <a:extLst>
              <a:ext uri="{FF2B5EF4-FFF2-40B4-BE49-F238E27FC236}">
                <a16:creationId xmlns:a16="http://schemas.microsoft.com/office/drawing/2014/main" id="{8554175B-CC3D-4608-8870-C59036680F42}"/>
              </a:ext>
            </a:extLst>
          </p:cNvPr>
          <p:cNvSpPr txBox="1"/>
          <p:nvPr/>
        </p:nvSpPr>
        <p:spPr>
          <a:xfrm>
            <a:off x="7240568" y="4222976"/>
            <a:ext cx="728517"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10%</a:t>
            </a:r>
            <a:endParaRPr lang="en-US" sz="2000" dirty="0">
              <a:solidFill>
                <a:schemeClr val="bg1"/>
              </a:solidFill>
              <a:latin typeface="Gill Sans Nova Cond Lt" panose="020B0306020104020203" pitchFamily="34" charset="0"/>
            </a:endParaRPr>
          </a:p>
        </p:txBody>
      </p:sp>
      <p:sp>
        <p:nvSpPr>
          <p:cNvPr id="54" name="TextBox 53">
            <a:extLst>
              <a:ext uri="{FF2B5EF4-FFF2-40B4-BE49-F238E27FC236}">
                <a16:creationId xmlns:a16="http://schemas.microsoft.com/office/drawing/2014/main" id="{9D594831-36DF-4119-B19D-CCEADD40E6F0}"/>
              </a:ext>
            </a:extLst>
          </p:cNvPr>
          <p:cNvSpPr txBox="1"/>
          <p:nvPr/>
        </p:nvSpPr>
        <p:spPr>
          <a:xfrm>
            <a:off x="7475876" y="5475314"/>
            <a:ext cx="692497" cy="726230"/>
          </a:xfrm>
          <a:prstGeom prst="rect">
            <a:avLst/>
          </a:prstGeom>
          <a:noFill/>
        </p:spPr>
        <p:txBody>
          <a:bodyPr vert="vert270" wrap="square" rtlCol="0">
            <a:spAutoFit/>
          </a:bodyPr>
          <a:lstStyle/>
          <a:p>
            <a:r>
              <a:rPr lang="lv-LV" sz="1100" dirty="0">
                <a:latin typeface="Gill Sans Nova Cond Lt" panose="020B0306020104020203" pitchFamily="34" charset="0"/>
              </a:rPr>
              <a:t>Otrreizējās izejvielas,  sadzīves atkritumi</a:t>
            </a:r>
          </a:p>
        </p:txBody>
      </p:sp>
      <p:sp>
        <p:nvSpPr>
          <p:cNvPr id="55" name="TextBox 54">
            <a:extLst>
              <a:ext uri="{FF2B5EF4-FFF2-40B4-BE49-F238E27FC236}">
                <a16:creationId xmlns:a16="http://schemas.microsoft.com/office/drawing/2014/main" id="{DF0B1E09-4C8C-402E-823E-F9802D386BCD}"/>
              </a:ext>
            </a:extLst>
          </p:cNvPr>
          <p:cNvSpPr txBox="1"/>
          <p:nvPr/>
        </p:nvSpPr>
        <p:spPr>
          <a:xfrm>
            <a:off x="7999120" y="5546407"/>
            <a:ext cx="615553" cy="620268"/>
          </a:xfrm>
          <a:prstGeom prst="rect">
            <a:avLst/>
          </a:prstGeom>
          <a:noFill/>
        </p:spPr>
        <p:txBody>
          <a:bodyPr vert="vert270" wrap="square" rtlCol="0">
            <a:spAutoFit/>
          </a:bodyPr>
          <a:lstStyle/>
          <a:p>
            <a:r>
              <a:rPr lang="lv-LV" sz="1400" dirty="0">
                <a:latin typeface="Gill Sans Nova Cond Lt" panose="020B0306020104020203" pitchFamily="34" charset="0"/>
              </a:rPr>
              <a:t>Naftas produkti</a:t>
            </a:r>
          </a:p>
        </p:txBody>
      </p:sp>
      <p:sp>
        <p:nvSpPr>
          <p:cNvPr id="57" name="Title 1">
            <a:extLst>
              <a:ext uri="{FF2B5EF4-FFF2-40B4-BE49-F238E27FC236}">
                <a16:creationId xmlns:a16="http://schemas.microsoft.com/office/drawing/2014/main" id="{1BDFA2C0-697C-49BD-96CC-0C2E70FC38DF}"/>
              </a:ext>
            </a:extLst>
          </p:cNvPr>
          <p:cNvSpPr txBox="1">
            <a:spLocks/>
          </p:cNvSpPr>
          <p:nvPr/>
        </p:nvSpPr>
        <p:spPr>
          <a:xfrm>
            <a:off x="8788151" y="1505024"/>
            <a:ext cx="2876550" cy="70461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Kravu pārvadājumi ar autotransportu pēc galamērķa</a:t>
            </a:r>
          </a:p>
          <a:p>
            <a:pPr algn="ctr">
              <a:tabLst>
                <a:tab pos="4848225" algn="ctr"/>
              </a:tabLst>
            </a:pPr>
            <a:r>
              <a:rPr lang="lv-LV" sz="1200" i="1" dirty="0">
                <a:latin typeface="Calibri Light" panose="020F0302020204030204" pitchFamily="34" charset="0"/>
                <a:ea typeface="Segoe UI" panose="020B0502040204020203" pitchFamily="34" charset="0"/>
                <a:cs typeface="Segoe UI" panose="020B0502040204020203" pitchFamily="34" charset="0"/>
              </a:rPr>
              <a:t>milj. tonnu</a:t>
            </a:r>
          </a:p>
        </p:txBody>
      </p:sp>
      <p:sp>
        <p:nvSpPr>
          <p:cNvPr id="32" name="TextBox 31">
            <a:extLst>
              <a:ext uri="{FF2B5EF4-FFF2-40B4-BE49-F238E27FC236}">
                <a16:creationId xmlns:a16="http://schemas.microsoft.com/office/drawing/2014/main" id="{41FB9E3A-6246-4163-9356-F9A94D13C817}"/>
              </a:ext>
            </a:extLst>
          </p:cNvPr>
          <p:cNvSpPr txBox="1"/>
          <p:nvPr/>
        </p:nvSpPr>
        <p:spPr>
          <a:xfrm>
            <a:off x="6960950" y="5330813"/>
            <a:ext cx="615553" cy="858344"/>
          </a:xfrm>
          <a:prstGeom prst="rect">
            <a:avLst/>
          </a:prstGeom>
          <a:noFill/>
        </p:spPr>
        <p:txBody>
          <a:bodyPr vert="vert270" wrap="square" rtlCol="0">
            <a:spAutoFit/>
          </a:bodyPr>
          <a:lstStyle/>
          <a:p>
            <a:r>
              <a:rPr lang="lv-LV" sz="1400" dirty="0">
                <a:solidFill>
                  <a:schemeClr val="bg1"/>
                </a:solidFill>
                <a:latin typeface="Gill Sans Nova Cond Lt" panose="020B0306020104020203" pitchFamily="34" charset="0"/>
              </a:rPr>
              <a:t>Iekārtas, aprīkojums</a:t>
            </a:r>
          </a:p>
        </p:txBody>
      </p:sp>
      <p:sp>
        <p:nvSpPr>
          <p:cNvPr id="38" name="TextBox 37">
            <a:extLst>
              <a:ext uri="{FF2B5EF4-FFF2-40B4-BE49-F238E27FC236}">
                <a16:creationId xmlns:a16="http://schemas.microsoft.com/office/drawing/2014/main" id="{8D4616A4-465E-4F23-AB76-0C9A6E3CDAE2}"/>
              </a:ext>
            </a:extLst>
          </p:cNvPr>
          <p:cNvSpPr txBox="1"/>
          <p:nvPr/>
        </p:nvSpPr>
        <p:spPr>
          <a:xfrm>
            <a:off x="5478558" y="5881380"/>
            <a:ext cx="1371061" cy="307777"/>
          </a:xfrm>
          <a:prstGeom prst="rect">
            <a:avLst/>
          </a:prstGeom>
          <a:noFill/>
        </p:spPr>
        <p:txBody>
          <a:bodyPr wrap="square" rtlCol="0">
            <a:spAutoFit/>
          </a:bodyPr>
          <a:lstStyle/>
          <a:p>
            <a:r>
              <a:rPr lang="lv-LV" sz="1400" dirty="0">
                <a:latin typeface="Gill Sans Nova Cond Lt" panose="020B0306020104020203" pitchFamily="34" charset="0"/>
              </a:rPr>
              <a:t>Citas preces</a:t>
            </a:r>
          </a:p>
        </p:txBody>
      </p:sp>
      <p:sp>
        <p:nvSpPr>
          <p:cNvPr id="40" name="TextBox 39">
            <a:extLst>
              <a:ext uri="{FF2B5EF4-FFF2-40B4-BE49-F238E27FC236}">
                <a16:creationId xmlns:a16="http://schemas.microsoft.com/office/drawing/2014/main" id="{C52AF1CD-25C7-437F-B15F-1BB3B7C5D1E6}"/>
              </a:ext>
            </a:extLst>
          </p:cNvPr>
          <p:cNvSpPr txBox="1"/>
          <p:nvPr/>
        </p:nvSpPr>
        <p:spPr>
          <a:xfrm>
            <a:off x="6248938" y="5317089"/>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12%</a:t>
            </a:r>
            <a:endParaRPr lang="en-US" sz="2000" dirty="0">
              <a:latin typeface="Gill Sans Nova Cond Lt" panose="020B0306020104020203" pitchFamily="34" charset="0"/>
            </a:endParaRPr>
          </a:p>
        </p:txBody>
      </p:sp>
      <p:sp>
        <p:nvSpPr>
          <p:cNvPr id="41" name="Text Box 124">
            <a:extLst>
              <a:ext uri="{FF2B5EF4-FFF2-40B4-BE49-F238E27FC236}">
                <a16:creationId xmlns:a16="http://schemas.microsoft.com/office/drawing/2014/main" id="{05BE5E30-8537-48B7-A00B-DB076B52789B}"/>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CSP, Latvijas Banka</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3" name="Slide Number Placeholder 2">
            <a:extLst>
              <a:ext uri="{FF2B5EF4-FFF2-40B4-BE49-F238E27FC236}">
                <a16:creationId xmlns:a16="http://schemas.microsoft.com/office/drawing/2014/main" id="{5302C00E-A564-4877-986F-4E082B8B1763}"/>
              </a:ext>
            </a:extLst>
          </p:cNvPr>
          <p:cNvSpPr>
            <a:spLocks noGrp="1"/>
          </p:cNvSpPr>
          <p:nvPr>
            <p:ph type="sldNum" sz="quarter" idx="12"/>
          </p:nvPr>
        </p:nvSpPr>
        <p:spPr/>
        <p:txBody>
          <a:bodyPr/>
          <a:lstStyle/>
          <a:p>
            <a:fld id="{E4A32D64-536A-4862-B913-09D2DE5E4173}" type="slidenum">
              <a:rPr lang="lv-LV" smtClean="0"/>
              <a:t>11</a:t>
            </a:fld>
            <a:endParaRPr lang="lv-LV"/>
          </a:p>
        </p:txBody>
      </p:sp>
    </p:spTree>
    <p:extLst>
      <p:ext uri="{BB962C8B-B14F-4D97-AF65-F5344CB8AC3E}">
        <p14:creationId xmlns:p14="http://schemas.microsoft.com/office/powerpoint/2010/main" val="1368815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0E4A-C8A0-4621-AB49-29DF0DB04E4A}"/>
              </a:ext>
            </a:extLst>
          </p:cNvPr>
          <p:cNvSpPr>
            <a:spLocks noGrp="1"/>
          </p:cNvSpPr>
          <p:nvPr>
            <p:ph type="title"/>
          </p:nvPr>
        </p:nvSpPr>
        <p:spPr>
          <a:xfrm>
            <a:off x="2509819" y="557642"/>
            <a:ext cx="6591299" cy="704610"/>
          </a:xfrm>
        </p:spPr>
        <p:txBody>
          <a:bodyPr anchor="b">
            <a:normAutofit/>
          </a:bodyPr>
          <a:lstStyle/>
          <a:p>
            <a:r>
              <a:rPr lang="lv-LV" sz="3200" cap="all" dirty="0">
                <a:solidFill>
                  <a:srgbClr val="228B9D"/>
                </a:solidFill>
                <a:ea typeface="Verdana" panose="020B0604030504040204" pitchFamily="34" charset="0"/>
                <a:cs typeface="Verdana" panose="020B0604030504040204" pitchFamily="34" charset="0"/>
              </a:rPr>
              <a:t>AVIĀCIJA</a:t>
            </a:r>
          </a:p>
        </p:txBody>
      </p:sp>
      <p:graphicFrame>
        <p:nvGraphicFramePr>
          <p:cNvPr id="5" name="Chart 4">
            <a:extLst>
              <a:ext uri="{FF2B5EF4-FFF2-40B4-BE49-F238E27FC236}">
                <a16:creationId xmlns:a16="http://schemas.microsoft.com/office/drawing/2014/main" id="{40566B22-A90E-4975-8D9C-E684809E37B4}"/>
              </a:ext>
            </a:extLst>
          </p:cNvPr>
          <p:cNvGraphicFramePr/>
          <p:nvPr>
            <p:extLst>
              <p:ext uri="{D42A27DB-BD31-4B8C-83A1-F6EECF244321}">
                <p14:modId xmlns:p14="http://schemas.microsoft.com/office/powerpoint/2010/main" val="2983975764"/>
              </p:ext>
            </p:extLst>
          </p:nvPr>
        </p:nvGraphicFramePr>
        <p:xfrm>
          <a:off x="704850" y="1990724"/>
          <a:ext cx="3960000" cy="18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7C59C028-21D5-42EE-8614-B7FD0DE51E9E}"/>
              </a:ext>
            </a:extLst>
          </p:cNvPr>
          <p:cNvGraphicFramePr/>
          <p:nvPr>
            <p:extLst>
              <p:ext uri="{D42A27DB-BD31-4B8C-83A1-F6EECF244321}">
                <p14:modId xmlns:p14="http://schemas.microsoft.com/office/powerpoint/2010/main" val="86946825"/>
              </p:ext>
            </p:extLst>
          </p:nvPr>
        </p:nvGraphicFramePr>
        <p:xfrm>
          <a:off x="5368172" y="1990724"/>
          <a:ext cx="6118978"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itle 1">
            <a:extLst>
              <a:ext uri="{FF2B5EF4-FFF2-40B4-BE49-F238E27FC236}">
                <a16:creationId xmlns:a16="http://schemas.microsoft.com/office/drawing/2014/main" id="{60D7E691-B39E-4458-8714-40779B823FC4}"/>
              </a:ext>
            </a:extLst>
          </p:cNvPr>
          <p:cNvSpPr txBox="1">
            <a:spLocks/>
          </p:cNvSpPr>
          <p:nvPr/>
        </p:nvSpPr>
        <p:spPr>
          <a:xfrm>
            <a:off x="700292" y="1509246"/>
            <a:ext cx="3960001" cy="4768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Pasažieru pārvadājumi lidostā «Rīga»</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milj. cilvēku</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19" name="Title 1">
            <a:extLst>
              <a:ext uri="{FF2B5EF4-FFF2-40B4-BE49-F238E27FC236}">
                <a16:creationId xmlns:a16="http://schemas.microsoft.com/office/drawing/2014/main" id="{9D5D20D8-883F-4328-954F-60D417C79298}"/>
              </a:ext>
            </a:extLst>
          </p:cNvPr>
          <p:cNvSpPr txBox="1">
            <a:spLocks/>
          </p:cNvSpPr>
          <p:nvPr/>
        </p:nvSpPr>
        <p:spPr>
          <a:xfrm>
            <a:off x="5377696" y="1505024"/>
            <a:ext cx="6118977" cy="4768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Ielidojušie un izlidojušie pasažieri lidostā «Rīga»</a:t>
            </a:r>
          </a:p>
          <a:p>
            <a:pPr algn="ctr"/>
            <a:r>
              <a:rPr lang="lv-LV" sz="1200" i="1" dirty="0">
                <a:latin typeface="Calibri Light" panose="020F0302020204030204" pitchFamily="34" charset="0"/>
                <a:ea typeface="Segoe UI" panose="020B0502040204020203" pitchFamily="34" charset="0"/>
                <a:cs typeface="Segoe UI" panose="020B0502040204020203" pitchFamily="34" charset="0"/>
              </a:rPr>
              <a:t>Top 20 valstis, 2018.gads, tūkst. cilvēku</a:t>
            </a:r>
          </a:p>
        </p:txBody>
      </p:sp>
      <p:sp>
        <p:nvSpPr>
          <p:cNvPr id="20" name="Title 1">
            <a:extLst>
              <a:ext uri="{FF2B5EF4-FFF2-40B4-BE49-F238E27FC236}">
                <a16:creationId xmlns:a16="http://schemas.microsoft.com/office/drawing/2014/main" id="{E92F49DC-495E-4735-80BA-74AFC7C2B69C}"/>
              </a:ext>
            </a:extLst>
          </p:cNvPr>
          <p:cNvSpPr txBox="1">
            <a:spLocks/>
          </p:cNvSpPr>
          <p:nvPr/>
        </p:nvSpPr>
        <p:spPr>
          <a:xfrm>
            <a:off x="342900" y="3986803"/>
            <a:ext cx="4667018" cy="47681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Avio pasažieru pārvadājumu pakalpojumu eksports</a:t>
            </a:r>
          </a:p>
          <a:p>
            <a:pPr algn="ctr"/>
            <a:r>
              <a:rPr lang="lv-LV" sz="1200" i="1" dirty="0">
                <a:latin typeface="Calibri Light" panose="020F0302020204030204" pitchFamily="34" charset="0"/>
                <a:ea typeface="Segoe UI" panose="020B0502040204020203" pitchFamily="34" charset="0"/>
                <a:cs typeface="Segoe UI" panose="020B0502040204020203" pitchFamily="34" charset="0"/>
              </a:rPr>
              <a:t>milj. EUR</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graphicFrame>
        <p:nvGraphicFramePr>
          <p:cNvPr id="28" name="Chart 27">
            <a:extLst>
              <a:ext uri="{FF2B5EF4-FFF2-40B4-BE49-F238E27FC236}">
                <a16:creationId xmlns:a16="http://schemas.microsoft.com/office/drawing/2014/main" id="{FEB98E8A-371C-4A73-8CFC-A68724FD6E0E}"/>
              </a:ext>
            </a:extLst>
          </p:cNvPr>
          <p:cNvGraphicFramePr/>
          <p:nvPr>
            <p:extLst>
              <p:ext uri="{D42A27DB-BD31-4B8C-83A1-F6EECF244321}">
                <p14:modId xmlns:p14="http://schemas.microsoft.com/office/powerpoint/2010/main" val="3236632074"/>
              </p:ext>
            </p:extLst>
          </p:nvPr>
        </p:nvGraphicFramePr>
        <p:xfrm>
          <a:off x="704850" y="4512076"/>
          <a:ext cx="3960000" cy="1800000"/>
        </p:xfrm>
        <a:graphic>
          <a:graphicData uri="http://schemas.openxmlformats.org/drawingml/2006/chart">
            <c:chart xmlns:c="http://schemas.openxmlformats.org/drawingml/2006/chart" xmlns:r="http://schemas.openxmlformats.org/officeDocument/2006/relationships" r:id="rId4"/>
          </a:graphicData>
        </a:graphic>
      </p:graphicFrame>
      <p:sp>
        <p:nvSpPr>
          <p:cNvPr id="26" name="Text Box 124">
            <a:extLst>
              <a:ext uri="{FF2B5EF4-FFF2-40B4-BE49-F238E27FC236}">
                <a16:creationId xmlns:a16="http://schemas.microsoft.com/office/drawing/2014/main" id="{2DC25C7A-B040-4669-980F-1FEC76E4AC31}"/>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CSP, Latvijas Banka</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3" name="Slide Number Placeholder 2">
            <a:extLst>
              <a:ext uri="{FF2B5EF4-FFF2-40B4-BE49-F238E27FC236}">
                <a16:creationId xmlns:a16="http://schemas.microsoft.com/office/drawing/2014/main" id="{9484FD35-8033-4646-862E-BAEDC779A9DF}"/>
              </a:ext>
            </a:extLst>
          </p:cNvPr>
          <p:cNvSpPr>
            <a:spLocks noGrp="1"/>
          </p:cNvSpPr>
          <p:nvPr>
            <p:ph type="sldNum" sz="quarter" idx="12"/>
          </p:nvPr>
        </p:nvSpPr>
        <p:spPr/>
        <p:txBody>
          <a:bodyPr/>
          <a:lstStyle/>
          <a:p>
            <a:fld id="{E4A32D64-536A-4862-B913-09D2DE5E4173}" type="slidenum">
              <a:rPr lang="lv-LV" smtClean="0"/>
              <a:t>12</a:t>
            </a:fld>
            <a:endParaRPr lang="lv-LV"/>
          </a:p>
        </p:txBody>
      </p:sp>
    </p:spTree>
    <p:extLst>
      <p:ext uri="{BB962C8B-B14F-4D97-AF65-F5344CB8AC3E}">
        <p14:creationId xmlns:p14="http://schemas.microsoft.com/office/powerpoint/2010/main" val="381875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3309455139"/>
              </p:ext>
            </p:extLst>
          </p:nvPr>
        </p:nvGraphicFramePr>
        <p:xfrm>
          <a:off x="2488460" y="1981200"/>
          <a:ext cx="7198465"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a:xfrm>
            <a:off x="9376561" y="1233487"/>
            <a:ext cx="2191552" cy="4319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tabLst>
                <a:tab pos="895350" algn="ctr"/>
                <a:tab pos="4932363" algn="ctr"/>
              </a:tabLst>
            </a:pPr>
            <a:r>
              <a:rPr lang="lv-LV" sz="2400" b="1" dirty="0">
                <a:solidFill>
                  <a:schemeClr val="bg1"/>
                </a:solidFill>
                <a:latin typeface="Arial" panose="020B0604020202020204" pitchFamily="34" charset="0"/>
                <a:ea typeface="+mn-ea"/>
                <a:cs typeface="Arial" panose="020B0604020202020204" pitchFamily="34" charset="0"/>
              </a:rPr>
              <a:t>	</a:t>
            </a:r>
            <a:r>
              <a:rPr lang="lv-LV" sz="2000" b="1" dirty="0">
                <a:solidFill>
                  <a:schemeClr val="bg1"/>
                </a:solidFill>
                <a:latin typeface="Arial" panose="020B0604020202020204" pitchFamily="34" charset="0"/>
                <a:ea typeface="+mn-ea"/>
                <a:cs typeface="Arial" panose="020B0604020202020204" pitchFamily="34" charset="0"/>
              </a:rPr>
              <a:t>tūkstošos</a:t>
            </a:r>
            <a:endParaRPr lang="lv-LV" sz="2400" b="1" dirty="0">
              <a:solidFill>
                <a:schemeClr val="bg1"/>
              </a:solidFill>
              <a:latin typeface="Arial" panose="020B0604020202020204" pitchFamily="34" charset="0"/>
              <a:ea typeface="+mn-ea"/>
              <a:cs typeface="Arial" panose="020B0604020202020204" pitchFamily="34" charset="0"/>
            </a:endParaRPr>
          </a:p>
        </p:txBody>
      </p:sp>
      <p:sp>
        <p:nvSpPr>
          <p:cNvPr id="6" name="Title 1">
            <a:extLst>
              <a:ext uri="{FF2B5EF4-FFF2-40B4-BE49-F238E27FC236}">
                <a16:creationId xmlns:a16="http://schemas.microsoft.com/office/drawing/2014/main" id="{9B7C0F61-61C2-441F-8304-0FCD8EB25B19}"/>
              </a:ext>
            </a:extLst>
          </p:cNvPr>
          <p:cNvSpPr txBox="1">
            <a:spLocks/>
          </p:cNvSpPr>
          <p:nvPr/>
        </p:nvSpPr>
        <p:spPr>
          <a:xfrm>
            <a:off x="3228975" y="1454208"/>
            <a:ext cx="5743575" cy="5650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Nodarbināto skaits transporta un uzglabāšanas nozarē</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tūkstošos</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7" name="Title 1">
            <a:extLst>
              <a:ext uri="{FF2B5EF4-FFF2-40B4-BE49-F238E27FC236}">
                <a16:creationId xmlns:a16="http://schemas.microsoft.com/office/drawing/2014/main" id="{FC498E8C-343F-4FFD-B90F-4C61045FF6C2}"/>
              </a:ext>
            </a:extLst>
          </p:cNvPr>
          <p:cNvSpPr txBox="1">
            <a:spLocks/>
          </p:cNvSpPr>
          <p:nvPr/>
        </p:nvSpPr>
        <p:spPr>
          <a:xfrm>
            <a:off x="2488460" y="444606"/>
            <a:ext cx="8162925" cy="8222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lv-LV" altLang="lv-LV" sz="3200" cap="all" dirty="0" err="1">
                <a:solidFill>
                  <a:srgbClr val="228B9D"/>
                </a:solidFill>
                <a:ea typeface="Verdana" panose="020B0604030504040204" pitchFamily="34" charset="0"/>
                <a:cs typeface="Verdana" panose="020B0604030504040204" pitchFamily="34" charset="0"/>
              </a:rPr>
              <a:t>nodarbinātIE</a:t>
            </a:r>
            <a:r>
              <a:rPr lang="lv-LV" altLang="lv-LV" sz="3200" cap="all" dirty="0">
                <a:solidFill>
                  <a:srgbClr val="228B9D"/>
                </a:solidFill>
                <a:ea typeface="Verdana" panose="020B0604030504040204" pitchFamily="34" charset="0"/>
                <a:cs typeface="Verdana" panose="020B0604030504040204" pitchFamily="34" charset="0"/>
              </a:rPr>
              <a:t> Transporta </a:t>
            </a:r>
            <a:r>
              <a:rPr lang="lv-LV" altLang="lv-LV" sz="3200" cap="all" dirty="0" err="1">
                <a:solidFill>
                  <a:srgbClr val="228B9D"/>
                </a:solidFill>
                <a:ea typeface="Verdana" panose="020B0604030504040204" pitchFamily="34" charset="0"/>
                <a:cs typeface="Verdana" panose="020B0604030504040204" pitchFamily="34" charset="0"/>
              </a:rPr>
              <a:t>nozarĒ</a:t>
            </a:r>
            <a:endParaRPr lang="lv-LV" altLang="lv-LV" sz="3200" cap="all" dirty="0">
              <a:solidFill>
                <a:srgbClr val="228B9D"/>
              </a:solidFill>
              <a:ea typeface="Verdana" panose="020B0604030504040204" pitchFamily="34" charset="0"/>
              <a:cs typeface="Verdana" panose="020B0604030504040204" pitchFamily="34" charset="0"/>
            </a:endParaRPr>
          </a:p>
        </p:txBody>
      </p:sp>
      <p:sp>
        <p:nvSpPr>
          <p:cNvPr id="8" name="Text Box 124">
            <a:extLst>
              <a:ext uri="{FF2B5EF4-FFF2-40B4-BE49-F238E27FC236}">
                <a16:creationId xmlns:a16="http://schemas.microsoft.com/office/drawing/2014/main" id="{3EF0E19E-0E77-4F92-BAAD-2F98A554C181}"/>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CSP</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2" name="Slide Number Placeholder 1">
            <a:extLst>
              <a:ext uri="{FF2B5EF4-FFF2-40B4-BE49-F238E27FC236}">
                <a16:creationId xmlns:a16="http://schemas.microsoft.com/office/drawing/2014/main" id="{0AEA31E8-4970-4B75-A94B-D263D7F11CAE}"/>
              </a:ext>
            </a:extLst>
          </p:cNvPr>
          <p:cNvSpPr>
            <a:spLocks noGrp="1"/>
          </p:cNvSpPr>
          <p:nvPr>
            <p:ph type="sldNum" sz="quarter" idx="12"/>
          </p:nvPr>
        </p:nvSpPr>
        <p:spPr/>
        <p:txBody>
          <a:bodyPr/>
          <a:lstStyle/>
          <a:p>
            <a:fld id="{E4A32D64-536A-4862-B913-09D2DE5E4173}" type="slidenum">
              <a:rPr lang="lv-LV" smtClean="0"/>
              <a:t>13</a:t>
            </a:fld>
            <a:endParaRPr lang="lv-LV"/>
          </a:p>
        </p:txBody>
      </p:sp>
    </p:spTree>
    <p:extLst>
      <p:ext uri="{BB962C8B-B14F-4D97-AF65-F5344CB8AC3E}">
        <p14:creationId xmlns:p14="http://schemas.microsoft.com/office/powerpoint/2010/main" val="3723508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899476400"/>
              </p:ext>
            </p:extLst>
          </p:nvPr>
        </p:nvGraphicFramePr>
        <p:xfrm>
          <a:off x="2507510" y="1990725"/>
          <a:ext cx="7903315" cy="43053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84B0C58B-1F9D-42B8-8923-3318A68C2A78}"/>
              </a:ext>
            </a:extLst>
          </p:cNvPr>
          <p:cNvSpPr/>
          <p:nvPr/>
        </p:nvSpPr>
        <p:spPr>
          <a:xfrm>
            <a:off x="9090004" y="1242216"/>
            <a:ext cx="2480166" cy="369332"/>
          </a:xfrm>
          <a:prstGeom prst="rect">
            <a:avLst/>
          </a:prstGeom>
        </p:spPr>
        <p:txBody>
          <a:bodyPr wrap="none">
            <a:spAutoFit/>
          </a:bodyPr>
          <a:lstStyle/>
          <a:p>
            <a:pPr algn="r"/>
            <a:r>
              <a:rPr lang="lv-LV" b="1" dirty="0">
                <a:solidFill>
                  <a:schemeClr val="bg1"/>
                </a:solidFill>
              </a:rPr>
              <a:t>struktūra (%) 2016.g.</a:t>
            </a:r>
          </a:p>
        </p:txBody>
      </p:sp>
      <p:sp>
        <p:nvSpPr>
          <p:cNvPr id="8" name="Title 1">
            <a:extLst>
              <a:ext uri="{FF2B5EF4-FFF2-40B4-BE49-F238E27FC236}">
                <a16:creationId xmlns:a16="http://schemas.microsoft.com/office/drawing/2014/main" id="{8C1D3C6F-0C49-4016-8920-9D5CC1D274C2}"/>
              </a:ext>
            </a:extLst>
          </p:cNvPr>
          <p:cNvSpPr txBox="1">
            <a:spLocks/>
          </p:cNvSpPr>
          <p:nvPr/>
        </p:nvSpPr>
        <p:spPr>
          <a:xfrm>
            <a:off x="2507510" y="439814"/>
            <a:ext cx="8951065" cy="8222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lv-LV" altLang="lv-LV" sz="3200" cap="all" dirty="0">
                <a:solidFill>
                  <a:srgbClr val="228B9D"/>
                </a:solidFill>
                <a:ea typeface="Verdana" panose="020B0604030504040204" pitchFamily="34" charset="0"/>
                <a:cs typeface="Verdana" panose="020B0604030504040204" pitchFamily="34" charset="0"/>
              </a:rPr>
              <a:t>Aizņemtās darbavietas Transporta nozarē</a:t>
            </a:r>
            <a:endParaRPr lang="en-GB" altLang="lv-LV" sz="3200" cap="all" dirty="0">
              <a:solidFill>
                <a:srgbClr val="228B9D"/>
              </a:solidFill>
              <a:ea typeface="Verdana" panose="020B0604030504040204" pitchFamily="34" charset="0"/>
              <a:cs typeface="Verdana" panose="020B0604030504040204" pitchFamily="34" charset="0"/>
            </a:endParaRPr>
          </a:p>
        </p:txBody>
      </p:sp>
      <p:sp>
        <p:nvSpPr>
          <p:cNvPr id="7" name="Title 1">
            <a:extLst>
              <a:ext uri="{FF2B5EF4-FFF2-40B4-BE49-F238E27FC236}">
                <a16:creationId xmlns:a16="http://schemas.microsoft.com/office/drawing/2014/main" id="{6F17FAB7-E950-427A-8E0B-F641F588835F}"/>
              </a:ext>
            </a:extLst>
          </p:cNvPr>
          <p:cNvSpPr txBox="1">
            <a:spLocks/>
          </p:cNvSpPr>
          <p:nvPr/>
        </p:nvSpPr>
        <p:spPr>
          <a:xfrm>
            <a:off x="3228975" y="1454208"/>
            <a:ext cx="5743575" cy="5650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Aizņemto darbavietu struktūra transporta un uzglabāšanas nozarē</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2018.gadā, procentos</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9" name="Text Box 124">
            <a:extLst>
              <a:ext uri="{FF2B5EF4-FFF2-40B4-BE49-F238E27FC236}">
                <a16:creationId xmlns:a16="http://schemas.microsoft.com/office/drawing/2014/main" id="{D42F48FC-8BA6-456E-A641-A1556F3AB246}"/>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CSP</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2" name="Slide Number Placeholder 1">
            <a:extLst>
              <a:ext uri="{FF2B5EF4-FFF2-40B4-BE49-F238E27FC236}">
                <a16:creationId xmlns:a16="http://schemas.microsoft.com/office/drawing/2014/main" id="{18D402C6-E5B8-404F-9332-45C215F51157}"/>
              </a:ext>
            </a:extLst>
          </p:cNvPr>
          <p:cNvSpPr>
            <a:spLocks noGrp="1"/>
          </p:cNvSpPr>
          <p:nvPr>
            <p:ph type="sldNum" sz="quarter" idx="12"/>
          </p:nvPr>
        </p:nvSpPr>
        <p:spPr/>
        <p:txBody>
          <a:bodyPr/>
          <a:lstStyle/>
          <a:p>
            <a:fld id="{E4A32D64-536A-4862-B913-09D2DE5E4173}" type="slidenum">
              <a:rPr lang="lv-LV" smtClean="0"/>
              <a:t>14</a:t>
            </a:fld>
            <a:endParaRPr lang="lv-LV"/>
          </a:p>
        </p:txBody>
      </p:sp>
    </p:spTree>
    <p:extLst>
      <p:ext uri="{BB962C8B-B14F-4D97-AF65-F5344CB8AC3E}">
        <p14:creationId xmlns:p14="http://schemas.microsoft.com/office/powerpoint/2010/main" val="2221056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5075" y="200025"/>
            <a:ext cx="9105900" cy="1062038"/>
          </a:xfrm>
        </p:spPr>
        <p:txBody>
          <a:bodyPr anchor="b"/>
          <a:lstStyle/>
          <a:p>
            <a:r>
              <a:rPr lang="lv-LV" sz="3200" cap="all" dirty="0">
                <a:solidFill>
                  <a:srgbClr val="228B9D"/>
                </a:solidFill>
                <a:ea typeface="Verdana" panose="020B0604030504040204" pitchFamily="34" charset="0"/>
                <a:cs typeface="Verdana" panose="020B0604030504040204" pitchFamily="34" charset="0"/>
              </a:rPr>
              <a:t>Galvenie faktori, kas noteiks Latvijas Transporta nozares tālāko attīstību</a:t>
            </a:r>
          </a:p>
        </p:txBody>
      </p:sp>
      <p:sp>
        <p:nvSpPr>
          <p:cNvPr id="3" name="Content Placeholder 2"/>
          <p:cNvSpPr>
            <a:spLocks noGrp="1"/>
          </p:cNvSpPr>
          <p:nvPr>
            <p:ph idx="1"/>
          </p:nvPr>
        </p:nvSpPr>
        <p:spPr>
          <a:xfrm>
            <a:off x="1271587" y="2000250"/>
            <a:ext cx="9648825" cy="4186237"/>
          </a:xfrm>
        </p:spPr>
        <p:txBody>
          <a:bodyPr>
            <a:normAutofit/>
          </a:bodyPr>
          <a:lstStyle/>
          <a:p>
            <a:pPr marL="628650" lvl="0" indent="-628650">
              <a:lnSpc>
                <a:spcPct val="100000"/>
              </a:lnSpc>
              <a:spcAft>
                <a:spcPts val="1200"/>
              </a:spcAft>
              <a:buFont typeface="Wingdings" panose="05000000000000000000" pitchFamily="2" charset="2"/>
              <a:buChar char="v"/>
            </a:pPr>
            <a:r>
              <a:rPr lang="lv-LV" sz="2000" dirty="0">
                <a:latin typeface="Gill Sans Nova Light" panose="020B0302020104020203" pitchFamily="34" charset="0"/>
              </a:rPr>
              <a:t>EKONOMIKAS IZAUGSMES TEMPS</a:t>
            </a:r>
          </a:p>
          <a:p>
            <a:pPr marL="628650" lvl="0" indent="-628650">
              <a:lnSpc>
                <a:spcPct val="100000"/>
              </a:lnSpc>
              <a:spcAft>
                <a:spcPts val="1200"/>
              </a:spcAft>
              <a:buFont typeface="Wingdings" panose="05000000000000000000" pitchFamily="2" charset="2"/>
              <a:buChar char="v"/>
            </a:pPr>
            <a:r>
              <a:rPr lang="lv-LV" sz="2000" dirty="0">
                <a:latin typeface="Gill Sans Nova Light" panose="020B0302020104020203" pitchFamily="34" charset="0"/>
              </a:rPr>
              <a:t>ĢEOPOLITISKĀ SITUĀCIJA</a:t>
            </a:r>
          </a:p>
          <a:p>
            <a:pPr marL="628650" lvl="0" indent="-628650">
              <a:lnSpc>
                <a:spcPct val="100000"/>
              </a:lnSpc>
              <a:spcAft>
                <a:spcPts val="1200"/>
              </a:spcAft>
              <a:buFont typeface="Wingdings" panose="05000000000000000000" pitchFamily="2" charset="2"/>
              <a:buChar char="v"/>
            </a:pPr>
            <a:r>
              <a:rPr lang="lv-LV" sz="2000" dirty="0">
                <a:latin typeface="Gill Sans Nova Light" panose="020B0302020104020203" pitchFamily="34" charset="0"/>
              </a:rPr>
              <a:t>TRANSPORTA INFRASTRUKTŪRAS UZLABOŠANA T.SK. LIELO INFRASTRUKTŪRAS PROJEKTU IEVIEŠANA</a:t>
            </a:r>
          </a:p>
          <a:p>
            <a:pPr marL="628650" lvl="0" indent="-628650">
              <a:lnSpc>
                <a:spcPct val="100000"/>
              </a:lnSpc>
              <a:spcAft>
                <a:spcPts val="1200"/>
              </a:spcAft>
              <a:buFont typeface="Wingdings" panose="05000000000000000000" pitchFamily="2" charset="2"/>
              <a:buChar char="v"/>
            </a:pPr>
            <a:r>
              <a:rPr lang="lv-LV" sz="2000" dirty="0">
                <a:latin typeface="Gill Sans Nova Light" panose="020B0302020104020203" pitchFamily="34" charset="0"/>
              </a:rPr>
              <a:t>TRANSPORTA NOZARES KONKURĒTSPĒJAS UN PRODUKTIVITĀTES PALIELINĀŠANA, T.SK. UZLABOJOT CILVĒKRESURSU KVALITĀTI UN DARBA ORGANIZĀCIJU</a:t>
            </a:r>
          </a:p>
          <a:p>
            <a:pPr marL="628650" lvl="0" indent="-628650">
              <a:lnSpc>
                <a:spcPct val="100000"/>
              </a:lnSpc>
              <a:spcAft>
                <a:spcPts val="1200"/>
              </a:spcAft>
              <a:buFont typeface="Wingdings" panose="05000000000000000000" pitchFamily="2" charset="2"/>
              <a:buChar char="v"/>
            </a:pPr>
            <a:r>
              <a:rPr lang="lv-LV" sz="2000" dirty="0">
                <a:latin typeface="Gill Sans Nova Light" panose="020B0302020104020203" pitchFamily="34" charset="0"/>
              </a:rPr>
              <a:t>KOORDINĒTA TRANSPORTA ATTĪSTĪBAS PLĀNOŠANA</a:t>
            </a:r>
          </a:p>
          <a:p>
            <a:pPr>
              <a:lnSpc>
                <a:spcPct val="100000"/>
              </a:lnSpc>
              <a:spcAft>
                <a:spcPts val="1200"/>
              </a:spcAft>
              <a:buFont typeface="Wingdings" panose="05000000000000000000" pitchFamily="2" charset="2"/>
              <a:buChar char="v"/>
            </a:pPr>
            <a:endParaRPr lang="lv-LV" sz="3200" dirty="0">
              <a:latin typeface="Gill Sans Nova Cond Lt" panose="020B0306020104020203" pitchFamily="34" charset="0"/>
            </a:endParaRPr>
          </a:p>
        </p:txBody>
      </p:sp>
      <p:sp>
        <p:nvSpPr>
          <p:cNvPr id="4" name="Slide Number Placeholder 3">
            <a:extLst>
              <a:ext uri="{FF2B5EF4-FFF2-40B4-BE49-F238E27FC236}">
                <a16:creationId xmlns:a16="http://schemas.microsoft.com/office/drawing/2014/main" id="{5D8A552C-D4FB-45DF-B90F-60942016F570}"/>
              </a:ext>
            </a:extLst>
          </p:cNvPr>
          <p:cNvSpPr>
            <a:spLocks noGrp="1"/>
          </p:cNvSpPr>
          <p:nvPr>
            <p:ph type="sldNum" sz="quarter" idx="12"/>
          </p:nvPr>
        </p:nvSpPr>
        <p:spPr/>
        <p:txBody>
          <a:bodyPr/>
          <a:lstStyle/>
          <a:p>
            <a:fld id="{E4A32D64-536A-4862-B913-09D2DE5E4173}" type="slidenum">
              <a:rPr lang="lv-LV" smtClean="0"/>
              <a:t>15</a:t>
            </a:fld>
            <a:endParaRPr lang="lv-LV"/>
          </a:p>
        </p:txBody>
      </p:sp>
    </p:spTree>
    <p:extLst>
      <p:ext uri="{BB962C8B-B14F-4D97-AF65-F5344CB8AC3E}">
        <p14:creationId xmlns:p14="http://schemas.microsoft.com/office/powerpoint/2010/main" val="2002391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2209800" y="3479801"/>
            <a:ext cx="7772400" cy="639273"/>
          </a:xfrm>
        </p:spPr>
        <p:txBody>
          <a:bodyPr>
            <a:normAutofit lnSpcReduction="10000"/>
          </a:bodyPr>
          <a:lstStyle/>
          <a:p>
            <a:pPr>
              <a:spcBef>
                <a:spcPct val="0"/>
              </a:spcBef>
              <a:spcAft>
                <a:spcPts val="600"/>
              </a:spcAft>
            </a:pPr>
            <a:r>
              <a:rPr lang="lv-LV" altLang="lv-LV" sz="3600" dirty="0">
                <a:solidFill>
                  <a:srgbClr val="228B9D"/>
                </a:solidFill>
                <a:latin typeface="Calibri Light" panose="020F0302020204030204" pitchFamily="34" charset="0"/>
                <a:ea typeface="Segoe UI" panose="020B0502040204020203" pitchFamily="34" charset="0"/>
                <a:cs typeface="Segoe UI" panose="020B0502040204020203" pitchFamily="34" charset="0"/>
              </a:rPr>
              <a:t>PALDIES!</a:t>
            </a:r>
          </a:p>
          <a:p>
            <a:pPr>
              <a:spcBef>
                <a:spcPct val="0"/>
              </a:spcBef>
              <a:spcAft>
                <a:spcPts val="600"/>
              </a:spcAft>
            </a:pPr>
            <a:endParaRPr lang="lv-LV" altLang="lv-LV" sz="3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19459" name="Text Placeholder 2"/>
          <p:cNvSpPr>
            <a:spLocks noGrp="1"/>
          </p:cNvSpPr>
          <p:nvPr>
            <p:ph type="body" sz="quarter" idx="11"/>
          </p:nvPr>
        </p:nvSpPr>
        <p:spPr>
          <a:xfrm>
            <a:off x="2209800" y="4902201"/>
            <a:ext cx="7772400" cy="1643063"/>
          </a:xfrm>
        </p:spPr>
        <p:txBody>
          <a:bodyPr>
            <a:normAutofit fontScale="85000" lnSpcReduction="20000"/>
          </a:bodyPr>
          <a:lstStyle/>
          <a:p>
            <a:pPr>
              <a:lnSpc>
                <a:spcPct val="110000"/>
              </a:lnSpc>
              <a:spcBef>
                <a:spcPct val="0"/>
              </a:spcBef>
              <a:buClr>
                <a:srgbClr val="DAEDA9"/>
              </a:buClr>
              <a:tabLst>
                <a:tab pos="984250" algn="l"/>
              </a:tabLst>
              <a:defRPr/>
            </a:pPr>
            <a:r>
              <a:rPr lang="lv-LV" altLang="lv-LV" b="1" dirty="0">
                <a:cs typeface="Arial" pitchFamily="34" charset="0"/>
              </a:rPr>
              <a:t>Ekonomikas ministrija</a:t>
            </a:r>
          </a:p>
          <a:p>
            <a:pPr>
              <a:lnSpc>
                <a:spcPct val="110000"/>
              </a:lnSpc>
              <a:spcBef>
                <a:spcPct val="0"/>
              </a:spcBef>
              <a:buClr>
                <a:srgbClr val="DAEDA9"/>
              </a:buClr>
              <a:tabLst>
                <a:tab pos="984250" algn="l"/>
              </a:tabLst>
              <a:defRPr/>
            </a:pPr>
            <a:r>
              <a:rPr lang="lv-LV" altLang="lv-LV" dirty="0">
                <a:cs typeface="Arial" pitchFamily="34" charset="0"/>
              </a:rPr>
              <a:t>Adrese: Brīvības iela 55, Rīga, LV-1519</a:t>
            </a:r>
            <a:br>
              <a:rPr lang="lv-LV" altLang="lv-LV" dirty="0">
                <a:cs typeface="Arial" pitchFamily="34" charset="0"/>
              </a:rPr>
            </a:br>
            <a:r>
              <a:rPr lang="lv-LV" altLang="lv-LV" dirty="0">
                <a:cs typeface="Arial" pitchFamily="34" charset="0"/>
              </a:rPr>
              <a:t>Tālrunis: +371 6 7013 100</a:t>
            </a:r>
            <a:br>
              <a:rPr lang="lv-LV" altLang="lv-LV" dirty="0">
                <a:cs typeface="Arial" pitchFamily="34" charset="0"/>
              </a:rPr>
            </a:br>
            <a:r>
              <a:rPr lang="lv-LV" altLang="lv-LV" dirty="0">
                <a:cs typeface="Arial" pitchFamily="34" charset="0"/>
              </a:rPr>
              <a:t>Fakss: +371 6 7280 882</a:t>
            </a:r>
            <a:br>
              <a:rPr lang="lv-LV" altLang="lv-LV" dirty="0">
                <a:solidFill>
                  <a:srgbClr val="005374"/>
                </a:solidFill>
                <a:cs typeface="Arial" pitchFamily="34" charset="0"/>
              </a:rPr>
            </a:br>
            <a:r>
              <a:rPr lang="lv-LV" altLang="lv-LV" dirty="0">
                <a:cs typeface="Arial" pitchFamily="34" charset="0"/>
              </a:rPr>
              <a:t>E-pasts:</a:t>
            </a:r>
            <a:r>
              <a:rPr lang="lv-LV" altLang="lv-LV" dirty="0">
                <a:solidFill>
                  <a:srgbClr val="83D7EA"/>
                </a:solidFill>
                <a:cs typeface="Arial" pitchFamily="34" charset="0"/>
              </a:rPr>
              <a:t> </a:t>
            </a:r>
            <a:r>
              <a:rPr lang="lv-LV" altLang="lv-LV" dirty="0" err="1">
                <a:solidFill>
                  <a:srgbClr val="83D7EA"/>
                </a:solidFill>
                <a:cs typeface="Arial" pitchFamily="34" charset="0"/>
                <a:hlinkClick r:id="rId2"/>
              </a:rPr>
              <a:t>pasts@em.gov.lv</a:t>
            </a:r>
            <a:endParaRPr lang="lv-LV" altLang="lv-LV" dirty="0">
              <a:solidFill>
                <a:srgbClr val="83D7EA"/>
              </a:solidFill>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Mājaslapa</a:t>
            </a:r>
            <a:r>
              <a:rPr lang="lv-LV" altLang="lv-LV" dirty="0">
                <a:cs typeface="Arial" pitchFamily="34" charset="0"/>
              </a:rPr>
              <a:t>:</a:t>
            </a:r>
            <a:r>
              <a:rPr lang="lv-LV" altLang="lv-LV" dirty="0">
                <a:solidFill>
                  <a:srgbClr val="005374"/>
                </a:solidFill>
                <a:cs typeface="Arial" pitchFamily="34" charset="0"/>
              </a:rPr>
              <a:t> </a:t>
            </a:r>
            <a:r>
              <a:rPr lang="lv-LV" altLang="lv-LV" dirty="0" err="1">
                <a:solidFill>
                  <a:srgbClr val="005374"/>
                </a:solidFill>
                <a:cs typeface="Arial" pitchFamily="34" charset="0"/>
                <a:hlinkClick r:id="rId3"/>
              </a:rPr>
              <a:t>www.em.gov.lv</a:t>
            </a:r>
            <a:endParaRPr lang="lv-LV" altLang="lv-LV" dirty="0">
              <a:solidFill>
                <a:srgbClr val="005374"/>
              </a:solidFill>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Twitter</a:t>
            </a:r>
            <a:r>
              <a:rPr lang="lv-LV" altLang="lv-LV" dirty="0">
                <a:cs typeface="Arial" pitchFamily="34" charset="0"/>
              </a:rPr>
              <a:t>: @</a:t>
            </a:r>
            <a:r>
              <a:rPr lang="lv-LV" altLang="lv-LV" dirty="0" err="1">
                <a:cs typeface="Arial" pitchFamily="34" charset="0"/>
              </a:rPr>
              <a:t>EM_gov_lv</a:t>
            </a:r>
            <a:r>
              <a:rPr lang="lv-LV" altLang="lv-LV" dirty="0">
                <a:cs typeface="Arial" pitchFamily="34" charset="0"/>
              </a:rPr>
              <a:t>, @</a:t>
            </a:r>
            <a:r>
              <a:rPr lang="lv-LV" altLang="lv-LV" dirty="0" err="1">
                <a:cs typeface="Arial" pitchFamily="34" charset="0"/>
              </a:rPr>
              <a:t>siltinam</a:t>
            </a:r>
            <a:endParaRPr lang="lv-LV" altLang="lv-LV" dirty="0">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Youtube</a:t>
            </a:r>
            <a:r>
              <a:rPr lang="lv-LV" altLang="lv-LV" dirty="0">
                <a:cs typeface="Arial" pitchFamily="34" charset="0"/>
              </a:rPr>
              <a:t>: </a:t>
            </a:r>
            <a:r>
              <a:rPr lang="lv-LV" altLang="lv-LV" u="sng" dirty="0">
                <a:solidFill>
                  <a:srgbClr val="005374"/>
                </a:solidFill>
                <a:cs typeface="Arial" pitchFamily="34" charset="0"/>
                <a:hlinkClick r:id="rId4"/>
              </a:rPr>
              <a:t>http://www.youtube.com/ekonomikasministrija</a:t>
            </a:r>
            <a:endParaRPr lang="lv-LV" altLang="lv-LV" u="sng" dirty="0">
              <a:solidFill>
                <a:srgbClr val="005374"/>
              </a:solidFill>
              <a:cs typeface="Arial" pitchFamily="34" charset="0"/>
            </a:endParaRPr>
          </a:p>
          <a:p>
            <a:pPr>
              <a:lnSpc>
                <a:spcPct val="110000"/>
              </a:lnSpc>
              <a:spcBef>
                <a:spcPct val="0"/>
              </a:spcBef>
              <a:buClr>
                <a:srgbClr val="DAEDA9"/>
              </a:buClr>
              <a:tabLst>
                <a:tab pos="984250" algn="l"/>
              </a:tabLst>
              <a:defRPr/>
            </a:pPr>
            <a:r>
              <a:rPr lang="lv-LV" altLang="lv-LV" dirty="0" err="1">
                <a:cs typeface="Arial" pitchFamily="34" charset="0"/>
              </a:rPr>
              <a:t>Facebook</a:t>
            </a:r>
            <a:r>
              <a:rPr lang="lv-LV" altLang="lv-LV" dirty="0">
                <a:cs typeface="Arial" pitchFamily="34" charset="0"/>
              </a:rPr>
              <a:t>:</a:t>
            </a:r>
            <a:r>
              <a:rPr lang="en-AU" dirty="0"/>
              <a:t> </a:t>
            </a:r>
            <a:r>
              <a:rPr lang="en-AU" dirty="0">
                <a:hlinkClick r:id="rId5"/>
              </a:rPr>
              <a:t>http:/</a:t>
            </a:r>
            <a:r>
              <a:rPr lang="lv-LV" dirty="0">
                <a:hlinkClick r:id="rId5"/>
              </a:rPr>
              <a:t>/</a:t>
            </a:r>
            <a:r>
              <a:rPr lang="en-AU" u="sng" dirty="0">
                <a:hlinkClick r:id="rId5"/>
              </a:rPr>
              <a:t>www.facebook.com/atbalstsuznemejiem</a:t>
            </a:r>
            <a:r>
              <a:rPr lang="lv-LV" u="sng" dirty="0"/>
              <a:t> </a:t>
            </a:r>
            <a:endParaRPr lang="lv-LV" dirty="0"/>
          </a:p>
          <a:p>
            <a:pPr>
              <a:spcBef>
                <a:spcPct val="0"/>
              </a:spcBef>
              <a:buClr>
                <a:srgbClr val="DAEDA9"/>
              </a:buClr>
              <a:tabLst>
                <a:tab pos="984250" algn="l"/>
              </a:tabLst>
              <a:defRPr/>
            </a:pPr>
            <a:endParaRPr lang="lv-LV" altLang="lv-LV" dirty="0">
              <a:solidFill>
                <a:srgbClr val="005374"/>
              </a:solidFill>
              <a:cs typeface="Arial" pitchFamily="34" charset="0"/>
            </a:endParaRPr>
          </a:p>
          <a:p>
            <a:pPr>
              <a:buFont typeface="Arial" charset="0"/>
              <a:buNone/>
              <a:defRPr/>
            </a:pPr>
            <a:endParaRPr lang="lv-LV" altLang="lv-LV" dirty="0"/>
          </a:p>
        </p:txBody>
      </p:sp>
    </p:spTree>
    <p:extLst>
      <p:ext uri="{BB962C8B-B14F-4D97-AF65-F5344CB8AC3E}">
        <p14:creationId xmlns:p14="http://schemas.microsoft.com/office/powerpoint/2010/main" val="87707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484776"/>
            <a:ext cx="5070157" cy="504919"/>
          </a:xfrm>
        </p:spPr>
        <p:txBody>
          <a:bodyPr anchor="t">
            <a:noAutofit/>
          </a:body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Transporta un uzglabāšanas nozares īpatsvars tautsaimniecībā</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procentos no pievienotās vērtības</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graphicFrame>
        <p:nvGraphicFramePr>
          <p:cNvPr id="4" name="Chart 3"/>
          <p:cNvGraphicFramePr/>
          <p:nvPr>
            <p:extLst>
              <p:ext uri="{D42A27DB-BD31-4B8C-83A1-F6EECF244321}">
                <p14:modId xmlns:p14="http://schemas.microsoft.com/office/powerpoint/2010/main" val="1495977404"/>
              </p:ext>
            </p:extLst>
          </p:nvPr>
        </p:nvGraphicFramePr>
        <p:xfrm>
          <a:off x="277785" y="2221253"/>
          <a:ext cx="4990491" cy="4088108"/>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BE6C9053-2F0E-463C-BEBF-F9EF647E7957}"/>
              </a:ext>
            </a:extLst>
          </p:cNvPr>
          <p:cNvSpPr txBox="1">
            <a:spLocks/>
          </p:cNvSpPr>
          <p:nvPr/>
        </p:nvSpPr>
        <p:spPr>
          <a:xfrm>
            <a:off x="2503266" y="440268"/>
            <a:ext cx="8162925" cy="8222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lv-LV" altLang="lv-LV" sz="3200" cap="all" dirty="0">
                <a:solidFill>
                  <a:srgbClr val="228B9D"/>
                </a:solidFill>
                <a:ea typeface="Verdana" panose="020B0604030504040204" pitchFamily="34" charset="0"/>
                <a:cs typeface="Verdana" panose="020B0604030504040204" pitchFamily="34" charset="0"/>
              </a:rPr>
              <a:t>Tautsaimniecības struktūra</a:t>
            </a:r>
            <a:endParaRPr lang="en-GB" altLang="lv-LV" sz="3200" cap="all" dirty="0">
              <a:solidFill>
                <a:srgbClr val="228B9D"/>
              </a:solidFill>
              <a:ea typeface="Verdana" panose="020B0604030504040204" pitchFamily="34" charset="0"/>
              <a:cs typeface="Verdana" panose="020B0604030504040204" pitchFamily="34" charset="0"/>
            </a:endParaRPr>
          </a:p>
        </p:txBody>
      </p:sp>
      <p:sp>
        <p:nvSpPr>
          <p:cNvPr id="7" name="TextBox 6">
            <a:extLst>
              <a:ext uri="{FF2B5EF4-FFF2-40B4-BE49-F238E27FC236}">
                <a16:creationId xmlns:a16="http://schemas.microsoft.com/office/drawing/2014/main" id="{DD46C469-5470-4DBB-950E-A616A888C050}"/>
              </a:ext>
            </a:extLst>
          </p:cNvPr>
          <p:cNvSpPr txBox="1"/>
          <p:nvPr/>
        </p:nvSpPr>
        <p:spPr>
          <a:xfrm>
            <a:off x="7092487" y="4243103"/>
            <a:ext cx="1218420" cy="215444"/>
          </a:xfrm>
          <a:prstGeom prst="rect">
            <a:avLst/>
          </a:prstGeom>
          <a:noFill/>
        </p:spPr>
        <p:txBody>
          <a:bodyPr wrap="square" rtlCol="0">
            <a:spAutoFit/>
          </a:bodyPr>
          <a:lstStyle/>
          <a:p>
            <a:r>
              <a:rPr lang="lv-LV" sz="800" dirty="0">
                <a:solidFill>
                  <a:srgbClr val="000000"/>
                </a:solidFill>
                <a:latin typeface="+mj-lt"/>
                <a:ea typeface="Verdana" panose="020B0604030504040204" pitchFamily="34" charset="0"/>
                <a:cs typeface="Verdana" panose="020B0604030504040204" pitchFamily="34" charset="0"/>
              </a:rPr>
              <a:t>Avots: CSP</a:t>
            </a:r>
          </a:p>
        </p:txBody>
      </p:sp>
      <p:sp>
        <p:nvSpPr>
          <p:cNvPr id="9" name="TextBox 8">
            <a:extLst>
              <a:ext uri="{FF2B5EF4-FFF2-40B4-BE49-F238E27FC236}">
                <a16:creationId xmlns:a16="http://schemas.microsoft.com/office/drawing/2014/main" id="{B7F75FF0-AADA-4549-8E39-373702F3EF25}"/>
              </a:ext>
            </a:extLst>
          </p:cNvPr>
          <p:cNvSpPr txBox="1"/>
          <p:nvPr/>
        </p:nvSpPr>
        <p:spPr>
          <a:xfrm>
            <a:off x="6555835" y="1463025"/>
            <a:ext cx="4329403" cy="523220"/>
          </a:xfrm>
          <a:prstGeom prst="rect">
            <a:avLst/>
          </a:prstGeom>
          <a:noFill/>
        </p:spPr>
        <p:txBody>
          <a:bodyPr wrap="square" rtlCol="0">
            <a:spAutoFit/>
          </a:body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Tautsaimniecības nozaru struktūra</a:t>
            </a:r>
          </a:p>
          <a:p>
            <a:pPr algn="ctr"/>
            <a:r>
              <a:rPr lang="lv-LV" sz="1200" i="1" dirty="0">
                <a:latin typeface="Calibri Light" panose="020F0302020204030204" pitchFamily="34" charset="0"/>
                <a:ea typeface="Segoe UI" panose="020B0502040204020203" pitchFamily="34" charset="0"/>
                <a:cs typeface="Segoe UI" panose="020B0502040204020203" pitchFamily="34" charset="0"/>
              </a:rPr>
              <a:t>2018. gada novērtējums, procentos</a:t>
            </a:r>
            <a:endParaRPr lang="lv-LV" sz="1600" i="1" dirty="0">
              <a:latin typeface="Calibri Light" panose="020F0302020204030204" pitchFamily="34" charset="0"/>
              <a:ea typeface="Segoe UI" panose="020B0502040204020203" pitchFamily="34" charset="0"/>
              <a:cs typeface="Segoe UI" panose="020B0502040204020203" pitchFamily="34" charset="0"/>
            </a:endParaRPr>
          </a:p>
        </p:txBody>
      </p:sp>
      <p:graphicFrame>
        <p:nvGraphicFramePr>
          <p:cNvPr id="72" name="Object 12">
            <a:extLst>
              <a:ext uri="{FF2B5EF4-FFF2-40B4-BE49-F238E27FC236}">
                <a16:creationId xmlns:a16="http://schemas.microsoft.com/office/drawing/2014/main" id="{1C109B94-0246-421C-91E4-F086B88D6BAA}"/>
              </a:ext>
            </a:extLst>
          </p:cNvPr>
          <p:cNvGraphicFramePr>
            <a:graphicFrameLocks/>
          </p:cNvGraphicFramePr>
          <p:nvPr>
            <p:extLst>
              <p:ext uri="{D42A27DB-BD31-4B8C-83A1-F6EECF244321}">
                <p14:modId xmlns:p14="http://schemas.microsoft.com/office/powerpoint/2010/main" val="496300385"/>
              </p:ext>
            </p:extLst>
          </p:nvPr>
        </p:nvGraphicFramePr>
        <p:xfrm>
          <a:off x="6959281" y="2555441"/>
          <a:ext cx="3489007" cy="34344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3" name="Object 12">
            <a:extLst>
              <a:ext uri="{FF2B5EF4-FFF2-40B4-BE49-F238E27FC236}">
                <a16:creationId xmlns:a16="http://schemas.microsoft.com/office/drawing/2014/main" id="{97C91B91-1238-44DF-A143-1097E7CF1E23}"/>
              </a:ext>
            </a:extLst>
          </p:cNvPr>
          <p:cNvGraphicFramePr>
            <a:graphicFrameLocks/>
          </p:cNvGraphicFramePr>
          <p:nvPr>
            <p:extLst>
              <p:ext uri="{D42A27DB-BD31-4B8C-83A1-F6EECF244321}">
                <p14:modId xmlns:p14="http://schemas.microsoft.com/office/powerpoint/2010/main" val="1273248627"/>
              </p:ext>
            </p:extLst>
          </p:nvPr>
        </p:nvGraphicFramePr>
        <p:xfrm>
          <a:off x="7701597" y="3264535"/>
          <a:ext cx="1835785" cy="18357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4" name="Object 12">
            <a:extLst>
              <a:ext uri="{FF2B5EF4-FFF2-40B4-BE49-F238E27FC236}">
                <a16:creationId xmlns:a16="http://schemas.microsoft.com/office/drawing/2014/main" id="{E05CCEF6-F725-4ED3-AEB0-728BA111092F}"/>
              </a:ext>
            </a:extLst>
          </p:cNvPr>
          <p:cNvGraphicFramePr>
            <a:graphicFrameLocks/>
          </p:cNvGraphicFramePr>
          <p:nvPr>
            <p:extLst>
              <p:ext uri="{D42A27DB-BD31-4B8C-83A1-F6EECF244321}">
                <p14:modId xmlns:p14="http://schemas.microsoft.com/office/powerpoint/2010/main" val="2887672468"/>
              </p:ext>
            </p:extLst>
          </p:nvPr>
        </p:nvGraphicFramePr>
        <p:xfrm>
          <a:off x="7713877" y="3281045"/>
          <a:ext cx="2030244" cy="2025216"/>
        </p:xfrm>
        <a:graphic>
          <a:graphicData uri="http://schemas.openxmlformats.org/drawingml/2006/chart">
            <c:chart xmlns:c="http://schemas.openxmlformats.org/drawingml/2006/chart" xmlns:r="http://schemas.openxmlformats.org/officeDocument/2006/relationships" r:id="rId6"/>
          </a:graphicData>
        </a:graphic>
      </p:graphicFrame>
      <p:sp>
        <p:nvSpPr>
          <p:cNvPr id="75" name="Text Box 101">
            <a:extLst>
              <a:ext uri="{FF2B5EF4-FFF2-40B4-BE49-F238E27FC236}">
                <a16:creationId xmlns:a16="http://schemas.microsoft.com/office/drawing/2014/main" id="{92DCD766-CD3D-4342-A0E5-1F654F65DD4D}"/>
              </a:ext>
            </a:extLst>
          </p:cNvPr>
          <p:cNvSpPr txBox="1">
            <a:spLocks noChangeArrowheads="1"/>
          </p:cNvSpPr>
          <p:nvPr/>
        </p:nvSpPr>
        <p:spPr bwMode="auto">
          <a:xfrm>
            <a:off x="5343604" y="3125117"/>
            <a:ext cx="1470025" cy="1484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rgbClr val="000000"/>
                </a:solidFill>
                <a:effectLst/>
                <a:latin typeface="Gill Sans Nova Cond Lt" panose="020B0306020104020203" pitchFamily="34" charset="0"/>
                <a:ea typeface="Times New Roman" panose="02020603050405020304" pitchFamily="18" charset="0"/>
                <a:cs typeface="Arial" panose="020B0604020202020204" pitchFamily="34" charset="0"/>
              </a:rPr>
              <a:t>C</a:t>
            </a:r>
            <a:r>
              <a:rPr kumimoji="0" lang="lv-LV" altLang="lv-LV" sz="1200" b="1"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iti komerciālie pakalpojumi</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Izklaides un citi pakalpojumi</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Administratīvo un apkalpojošo dienestu darbība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Profesionālie un zinātniskie pakalpojumi</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IKT pakalpojumi</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76" name="Text Box 102">
            <a:extLst>
              <a:ext uri="{FF2B5EF4-FFF2-40B4-BE49-F238E27FC236}">
                <a16:creationId xmlns:a16="http://schemas.microsoft.com/office/drawing/2014/main" id="{D1E6ACC1-0275-4225-BEF9-43F31368122B}"/>
              </a:ext>
            </a:extLst>
          </p:cNvPr>
          <p:cNvSpPr txBox="1">
            <a:spLocks noChangeArrowheads="1"/>
          </p:cNvSpPr>
          <p:nvPr/>
        </p:nvSpPr>
        <p:spPr bwMode="auto">
          <a:xfrm>
            <a:off x="9430112" y="1980653"/>
            <a:ext cx="239395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Lauksaimniecība, zvejniecība un mežsaimniecība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Lauksaimniecība, zvejniecība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Mežsaimniecība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77" name="Callout: Bent Line with No Border 76">
            <a:extLst>
              <a:ext uri="{FF2B5EF4-FFF2-40B4-BE49-F238E27FC236}">
                <a16:creationId xmlns:a16="http://schemas.microsoft.com/office/drawing/2014/main" id="{21A53C07-37DE-4AED-9F87-F0868295B444}"/>
              </a:ext>
            </a:extLst>
          </p:cNvPr>
          <p:cNvSpPr/>
          <p:nvPr/>
        </p:nvSpPr>
        <p:spPr>
          <a:xfrm>
            <a:off x="9005252" y="2223770"/>
            <a:ext cx="134620" cy="468630"/>
          </a:xfrm>
          <a:prstGeom prst="callout2">
            <a:avLst>
              <a:gd name="adj1" fmla="val 20447"/>
              <a:gd name="adj2" fmla="val 309363"/>
              <a:gd name="adj3" fmla="val 20447"/>
              <a:gd name="adj4" fmla="val 113276"/>
              <a:gd name="adj5" fmla="val 98391"/>
              <a:gd name="adj6" fmla="val -193707"/>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78" name="Callout: Bent Line with No Border 77">
            <a:extLst>
              <a:ext uri="{FF2B5EF4-FFF2-40B4-BE49-F238E27FC236}">
                <a16:creationId xmlns:a16="http://schemas.microsoft.com/office/drawing/2014/main" id="{7E93A90B-E8F8-4C09-A545-17646A73BAFD}"/>
              </a:ext>
            </a:extLst>
          </p:cNvPr>
          <p:cNvSpPr/>
          <p:nvPr/>
        </p:nvSpPr>
        <p:spPr>
          <a:xfrm>
            <a:off x="9002077" y="2349500"/>
            <a:ext cx="134620" cy="468630"/>
          </a:xfrm>
          <a:prstGeom prst="callout2">
            <a:avLst>
              <a:gd name="adj1" fmla="val 20447"/>
              <a:gd name="adj2" fmla="val 309363"/>
              <a:gd name="adj3" fmla="val 21173"/>
              <a:gd name="adj4" fmla="val 151313"/>
              <a:gd name="adj5" fmla="val 73701"/>
              <a:gd name="adj6" fmla="val -53357"/>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79" name="Text Box 108">
            <a:extLst>
              <a:ext uri="{FF2B5EF4-FFF2-40B4-BE49-F238E27FC236}">
                <a16:creationId xmlns:a16="http://schemas.microsoft.com/office/drawing/2014/main" id="{E112A339-D06B-4421-B394-55CD099D5969}"/>
              </a:ext>
            </a:extLst>
          </p:cNvPr>
          <p:cNvSpPr txBox="1">
            <a:spLocks noChangeArrowheads="1"/>
          </p:cNvSpPr>
          <p:nvPr/>
        </p:nvSpPr>
        <p:spPr bwMode="auto">
          <a:xfrm>
            <a:off x="10739591" y="2451277"/>
            <a:ext cx="1136735" cy="125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Apstrādes rūpniecība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Pārtikas rūpniecība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Kokapstrāde</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Ķīmiskā rūpniecība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Mašīnbūve</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Cita veida ražošana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80" name="Callout: Bent Line with No Border 79">
            <a:extLst>
              <a:ext uri="{FF2B5EF4-FFF2-40B4-BE49-F238E27FC236}">
                <a16:creationId xmlns:a16="http://schemas.microsoft.com/office/drawing/2014/main" id="{FE7ACC7D-B6E2-4A5E-B6E3-8B30DE42E3F6}"/>
              </a:ext>
            </a:extLst>
          </p:cNvPr>
          <p:cNvSpPr/>
          <p:nvPr/>
        </p:nvSpPr>
        <p:spPr>
          <a:xfrm>
            <a:off x="8859202" y="2440940"/>
            <a:ext cx="134620" cy="468630"/>
          </a:xfrm>
          <a:prstGeom prst="callout2">
            <a:avLst>
              <a:gd name="adj1" fmla="val 71479"/>
              <a:gd name="adj2" fmla="val 1440412"/>
              <a:gd name="adj3" fmla="val 71803"/>
              <a:gd name="adj4" fmla="val 1156293"/>
              <a:gd name="adj5" fmla="val 69190"/>
              <a:gd name="adj6" fmla="val 205799"/>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81" name="Callout: Bent Line with No Border 80">
            <a:extLst>
              <a:ext uri="{FF2B5EF4-FFF2-40B4-BE49-F238E27FC236}">
                <a16:creationId xmlns:a16="http://schemas.microsoft.com/office/drawing/2014/main" id="{7BDC5949-FA21-4960-92DE-AE6F37EC078C}"/>
              </a:ext>
            </a:extLst>
          </p:cNvPr>
          <p:cNvSpPr/>
          <p:nvPr/>
        </p:nvSpPr>
        <p:spPr>
          <a:xfrm>
            <a:off x="8856027" y="2560955"/>
            <a:ext cx="134620" cy="468630"/>
          </a:xfrm>
          <a:prstGeom prst="callout2">
            <a:avLst>
              <a:gd name="adj1" fmla="val 82421"/>
              <a:gd name="adj2" fmla="val 1357887"/>
              <a:gd name="adj3" fmla="val 81646"/>
              <a:gd name="adj4" fmla="val 1161697"/>
              <a:gd name="adj5" fmla="val 58293"/>
              <a:gd name="adj6" fmla="val 373509"/>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82" name="Callout: Bent Line with No Border 81">
            <a:extLst>
              <a:ext uri="{FF2B5EF4-FFF2-40B4-BE49-F238E27FC236}">
                <a16:creationId xmlns:a16="http://schemas.microsoft.com/office/drawing/2014/main" id="{43D894FE-9302-4430-9C59-94EE0D27151D}"/>
              </a:ext>
            </a:extLst>
          </p:cNvPr>
          <p:cNvSpPr/>
          <p:nvPr/>
        </p:nvSpPr>
        <p:spPr>
          <a:xfrm>
            <a:off x="8866187" y="2682875"/>
            <a:ext cx="134620" cy="468630"/>
          </a:xfrm>
          <a:prstGeom prst="callout2">
            <a:avLst>
              <a:gd name="adj1" fmla="val 97009"/>
              <a:gd name="adj2" fmla="val 1357887"/>
              <a:gd name="adj3" fmla="val 95882"/>
              <a:gd name="adj4" fmla="val 1142303"/>
              <a:gd name="adj5" fmla="val 50890"/>
              <a:gd name="adj6" fmla="val 460531"/>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83" name="Callout: Bent Line with No Border 82">
            <a:extLst>
              <a:ext uri="{FF2B5EF4-FFF2-40B4-BE49-F238E27FC236}">
                <a16:creationId xmlns:a16="http://schemas.microsoft.com/office/drawing/2014/main" id="{A93F3130-ADF7-467F-A5CE-65F6F4F6189B}"/>
              </a:ext>
            </a:extLst>
          </p:cNvPr>
          <p:cNvSpPr/>
          <p:nvPr/>
        </p:nvSpPr>
        <p:spPr>
          <a:xfrm>
            <a:off x="8859202" y="2802255"/>
            <a:ext cx="134620" cy="468630"/>
          </a:xfrm>
          <a:prstGeom prst="callout2">
            <a:avLst>
              <a:gd name="adj1" fmla="val 109774"/>
              <a:gd name="adj2" fmla="val 1440412"/>
              <a:gd name="adj3" fmla="val 110042"/>
              <a:gd name="adj4" fmla="val 1215592"/>
              <a:gd name="adj5" fmla="val 47064"/>
              <a:gd name="adj6" fmla="val 572067"/>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84" name="Callout: Bent Line with No Border 83">
            <a:extLst>
              <a:ext uri="{FF2B5EF4-FFF2-40B4-BE49-F238E27FC236}">
                <a16:creationId xmlns:a16="http://schemas.microsoft.com/office/drawing/2014/main" id="{B2926BF5-3DE6-49D7-955C-94733E9EA332}"/>
              </a:ext>
            </a:extLst>
          </p:cNvPr>
          <p:cNvSpPr/>
          <p:nvPr/>
        </p:nvSpPr>
        <p:spPr>
          <a:xfrm>
            <a:off x="8859202" y="2934970"/>
            <a:ext cx="134620" cy="468630"/>
          </a:xfrm>
          <a:prstGeom prst="callout2">
            <a:avLst>
              <a:gd name="adj1" fmla="val 124363"/>
              <a:gd name="adj2" fmla="val 1434064"/>
              <a:gd name="adj3" fmla="val 123906"/>
              <a:gd name="adj4" fmla="val 1204496"/>
              <a:gd name="adj5" fmla="val 64922"/>
              <a:gd name="adj6" fmla="val 729352"/>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85" name="Text Box 114">
            <a:extLst>
              <a:ext uri="{FF2B5EF4-FFF2-40B4-BE49-F238E27FC236}">
                <a16:creationId xmlns:a16="http://schemas.microsoft.com/office/drawing/2014/main" id="{E5F9D455-85F4-4E8A-8794-9CE9410CA595}"/>
              </a:ext>
            </a:extLst>
          </p:cNvPr>
          <p:cNvSpPr txBox="1">
            <a:spLocks noChangeArrowheads="1"/>
          </p:cNvSpPr>
          <p:nvPr/>
        </p:nvSpPr>
        <p:spPr bwMode="auto">
          <a:xfrm>
            <a:off x="10373451" y="3618528"/>
            <a:ext cx="1700213" cy="708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Pārējā rūpniecība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Ieguves rūpniecība, ūdens apgāde</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Elektroenerģija, gāzes un siltumapgāde</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86" name="Callout: Bent Line with No Border 85">
            <a:extLst>
              <a:ext uri="{FF2B5EF4-FFF2-40B4-BE49-F238E27FC236}">
                <a16:creationId xmlns:a16="http://schemas.microsoft.com/office/drawing/2014/main" id="{B224FE07-EE61-4B88-BE2A-5BF2A492066D}"/>
              </a:ext>
            </a:extLst>
          </p:cNvPr>
          <p:cNvSpPr/>
          <p:nvPr/>
        </p:nvSpPr>
        <p:spPr>
          <a:xfrm>
            <a:off x="8606246" y="3273021"/>
            <a:ext cx="134620" cy="468630"/>
          </a:xfrm>
          <a:prstGeom prst="callout2">
            <a:avLst>
              <a:gd name="adj1" fmla="val 142862"/>
              <a:gd name="adj2" fmla="val 1282471"/>
              <a:gd name="adj3" fmla="val 143854"/>
              <a:gd name="adj4" fmla="val 1225406"/>
              <a:gd name="adj5" fmla="val 44678"/>
              <a:gd name="adj6" fmla="val 100401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87" name="Callout: Bent Line with No Border 86">
            <a:extLst>
              <a:ext uri="{FF2B5EF4-FFF2-40B4-BE49-F238E27FC236}">
                <a16:creationId xmlns:a16="http://schemas.microsoft.com/office/drawing/2014/main" id="{06A16388-95E5-4ACF-95D1-B3FDE0E956DD}"/>
              </a:ext>
            </a:extLst>
          </p:cNvPr>
          <p:cNvSpPr/>
          <p:nvPr/>
        </p:nvSpPr>
        <p:spPr>
          <a:xfrm>
            <a:off x="8652192" y="3400425"/>
            <a:ext cx="134620" cy="468630"/>
          </a:xfrm>
          <a:prstGeom prst="callout2">
            <a:avLst>
              <a:gd name="adj1" fmla="val 153804"/>
              <a:gd name="adj2" fmla="val 1250730"/>
              <a:gd name="adj3" fmla="val 154071"/>
              <a:gd name="adj4" fmla="val 1185079"/>
              <a:gd name="adj5" fmla="val 44915"/>
              <a:gd name="adj6" fmla="val 1001769"/>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88" name="Text Box 118">
            <a:extLst>
              <a:ext uri="{FF2B5EF4-FFF2-40B4-BE49-F238E27FC236}">
                <a16:creationId xmlns:a16="http://schemas.microsoft.com/office/drawing/2014/main" id="{0B7EE481-8C0A-424F-8307-3E4A8D1F9895}"/>
              </a:ext>
            </a:extLst>
          </p:cNvPr>
          <p:cNvSpPr txBox="1">
            <a:spLocks noChangeArrowheads="1"/>
          </p:cNvSpPr>
          <p:nvPr/>
        </p:nvSpPr>
        <p:spPr bwMode="auto">
          <a:xfrm>
            <a:off x="10588202" y="4377724"/>
            <a:ext cx="7969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Būvniecība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89" name="Callout: Bent Line with No Border 88">
            <a:extLst>
              <a:ext uri="{FF2B5EF4-FFF2-40B4-BE49-F238E27FC236}">
                <a16:creationId xmlns:a16="http://schemas.microsoft.com/office/drawing/2014/main" id="{2508532F-38FF-4200-AC11-33B27D0C3DF4}"/>
              </a:ext>
            </a:extLst>
          </p:cNvPr>
          <p:cNvSpPr/>
          <p:nvPr/>
        </p:nvSpPr>
        <p:spPr>
          <a:xfrm>
            <a:off x="8866187" y="3848794"/>
            <a:ext cx="134620" cy="468630"/>
          </a:xfrm>
          <a:prstGeom prst="callout2">
            <a:avLst>
              <a:gd name="adj1" fmla="val 144365"/>
              <a:gd name="adj2" fmla="val 1267439"/>
              <a:gd name="adj3" fmla="val 144953"/>
              <a:gd name="adj4" fmla="val 1090637"/>
              <a:gd name="adj5" fmla="val 46759"/>
              <a:gd name="adj6" fmla="val 937699"/>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90" name="Text Box 120">
            <a:extLst>
              <a:ext uri="{FF2B5EF4-FFF2-40B4-BE49-F238E27FC236}">
                <a16:creationId xmlns:a16="http://schemas.microsoft.com/office/drawing/2014/main" id="{C25120AB-4557-4D57-B629-BDC56AE4FD64}"/>
              </a:ext>
            </a:extLst>
          </p:cNvPr>
          <p:cNvSpPr txBox="1">
            <a:spLocks noChangeArrowheads="1"/>
          </p:cNvSpPr>
          <p:nvPr/>
        </p:nvSpPr>
        <p:spPr bwMode="auto">
          <a:xfrm>
            <a:off x="10338963" y="4856967"/>
            <a:ext cx="1350838" cy="86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Tirdzniecība un izmitināšana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Vairumtirdzniecība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Mazumtirdzniecība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Izmitināšana un ēdināšana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91" name="Callout: Bent Line with No Border 90">
            <a:extLst>
              <a:ext uri="{FF2B5EF4-FFF2-40B4-BE49-F238E27FC236}">
                <a16:creationId xmlns:a16="http://schemas.microsoft.com/office/drawing/2014/main" id="{DDFCDD8A-91B0-4854-84B2-AC1E56D714FA}"/>
              </a:ext>
            </a:extLst>
          </p:cNvPr>
          <p:cNvSpPr/>
          <p:nvPr/>
        </p:nvSpPr>
        <p:spPr>
          <a:xfrm>
            <a:off x="8528007" y="5380665"/>
            <a:ext cx="134620" cy="468630"/>
          </a:xfrm>
          <a:prstGeom prst="callout2">
            <a:avLst>
              <a:gd name="adj1" fmla="val 33448"/>
              <a:gd name="adj2" fmla="val 1313147"/>
              <a:gd name="adj3" fmla="val 34428"/>
              <a:gd name="adj4" fmla="val 830384"/>
              <a:gd name="adj5" fmla="val 24233"/>
              <a:gd name="adj6" fmla="val 606316"/>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92" name="Callout: Bent Line with No Border 91">
            <a:extLst>
              <a:ext uri="{FF2B5EF4-FFF2-40B4-BE49-F238E27FC236}">
                <a16:creationId xmlns:a16="http://schemas.microsoft.com/office/drawing/2014/main" id="{6B84E77F-300A-4A22-A76C-B936258DC6B3}"/>
              </a:ext>
            </a:extLst>
          </p:cNvPr>
          <p:cNvSpPr/>
          <p:nvPr/>
        </p:nvSpPr>
        <p:spPr>
          <a:xfrm>
            <a:off x="8689171" y="5197676"/>
            <a:ext cx="134620" cy="468630"/>
          </a:xfrm>
          <a:prstGeom prst="callout2">
            <a:avLst>
              <a:gd name="adj1" fmla="val 33448"/>
              <a:gd name="adj2" fmla="val 1193598"/>
              <a:gd name="adj3" fmla="val 33715"/>
              <a:gd name="adj4" fmla="val 993639"/>
              <a:gd name="adj5" fmla="val 110"/>
              <a:gd name="adj6" fmla="val 758765"/>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93" name="Callout: Bent Line with No Border 92">
            <a:extLst>
              <a:ext uri="{FF2B5EF4-FFF2-40B4-BE49-F238E27FC236}">
                <a16:creationId xmlns:a16="http://schemas.microsoft.com/office/drawing/2014/main" id="{96C29ED8-36AE-4409-A1E3-D1F5DADB2CC4}"/>
              </a:ext>
            </a:extLst>
          </p:cNvPr>
          <p:cNvSpPr/>
          <p:nvPr/>
        </p:nvSpPr>
        <p:spPr>
          <a:xfrm>
            <a:off x="8636083" y="5015983"/>
            <a:ext cx="134620" cy="468630"/>
          </a:xfrm>
          <a:prstGeom prst="callout2">
            <a:avLst>
              <a:gd name="adj1" fmla="val 33448"/>
              <a:gd name="adj2" fmla="val 1315862"/>
              <a:gd name="adj3" fmla="val 33716"/>
              <a:gd name="adj4" fmla="val 1249035"/>
              <a:gd name="adj5" fmla="val -99478"/>
              <a:gd name="adj6" fmla="val 1129819"/>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dirty="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94" name="Text Box 124">
            <a:extLst>
              <a:ext uri="{FF2B5EF4-FFF2-40B4-BE49-F238E27FC236}">
                <a16:creationId xmlns:a16="http://schemas.microsoft.com/office/drawing/2014/main" id="{ADD1E8B2-A1BA-45F2-908A-ED90463B5572}"/>
              </a:ext>
            </a:extLst>
          </p:cNvPr>
          <p:cNvSpPr txBox="1">
            <a:spLocks noChangeArrowheads="1"/>
          </p:cNvSpPr>
          <p:nvPr/>
        </p:nvSpPr>
        <p:spPr bwMode="auto">
          <a:xfrm>
            <a:off x="9538459" y="5664109"/>
            <a:ext cx="20478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Transports un uzglabāšana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Sauszemes un cauruļvadu transports</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Ūdens un gaisa transports, pasta darbība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Uzglabāšana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95" name="Callout: Bent Line with No Border 94">
            <a:extLst>
              <a:ext uri="{FF2B5EF4-FFF2-40B4-BE49-F238E27FC236}">
                <a16:creationId xmlns:a16="http://schemas.microsoft.com/office/drawing/2014/main" id="{71DF83F7-EE43-436F-9244-F39160101991}"/>
              </a:ext>
            </a:extLst>
          </p:cNvPr>
          <p:cNvSpPr/>
          <p:nvPr/>
        </p:nvSpPr>
        <p:spPr>
          <a:xfrm>
            <a:off x="7719289" y="5843294"/>
            <a:ext cx="134620" cy="468630"/>
          </a:xfrm>
          <a:prstGeom prst="callout2">
            <a:avLst>
              <a:gd name="adj1" fmla="val 33448"/>
              <a:gd name="adj2" fmla="val 1313147"/>
              <a:gd name="adj3" fmla="val 33580"/>
              <a:gd name="adj4" fmla="val 1223165"/>
              <a:gd name="adj5" fmla="val -11368"/>
              <a:gd name="adj6" fmla="val 1029501"/>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96" name="Callout: Bent Line with No Border 95">
            <a:extLst>
              <a:ext uri="{FF2B5EF4-FFF2-40B4-BE49-F238E27FC236}">
                <a16:creationId xmlns:a16="http://schemas.microsoft.com/office/drawing/2014/main" id="{5B3780E8-BFBC-43E4-B423-821BA746ED46}"/>
              </a:ext>
            </a:extLst>
          </p:cNvPr>
          <p:cNvSpPr/>
          <p:nvPr/>
        </p:nvSpPr>
        <p:spPr>
          <a:xfrm>
            <a:off x="7505756" y="5900256"/>
            <a:ext cx="134620" cy="468630"/>
          </a:xfrm>
          <a:prstGeom prst="callout2">
            <a:avLst>
              <a:gd name="adj1" fmla="val 57154"/>
              <a:gd name="adj2" fmla="val 1478197"/>
              <a:gd name="adj3" fmla="val 59110"/>
              <a:gd name="adj4" fmla="val 1312038"/>
              <a:gd name="adj5" fmla="val -16417"/>
              <a:gd name="adj6" fmla="val 991800"/>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97" name="Text Box 353">
            <a:extLst>
              <a:ext uri="{FF2B5EF4-FFF2-40B4-BE49-F238E27FC236}">
                <a16:creationId xmlns:a16="http://schemas.microsoft.com/office/drawing/2014/main" id="{6D0B4824-4EB0-4B1C-9E5F-347975583B91}"/>
              </a:ext>
            </a:extLst>
          </p:cNvPr>
          <p:cNvSpPr txBox="1">
            <a:spLocks noChangeArrowheads="1"/>
          </p:cNvSpPr>
          <p:nvPr/>
        </p:nvSpPr>
        <p:spPr bwMode="auto">
          <a:xfrm>
            <a:off x="5812377" y="5628247"/>
            <a:ext cx="20478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Finanšu un apdrošināšanas darbības</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rgbClr val="000000"/>
                </a:solidFill>
                <a:effectLst/>
                <a:latin typeface="Gill Sans Nova Cond Lt" panose="020B0306020104020203" pitchFamily="34" charset="0"/>
                <a:ea typeface="Times New Roman" panose="02020603050405020304" pitchFamily="18" charset="0"/>
                <a:cs typeface="Arial" panose="020B0604020202020204" pitchFamily="34" charset="0"/>
              </a:rPr>
              <a:t>Apdrošināšana un citas darbības </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rgbClr val="000000"/>
                </a:solidFill>
                <a:effectLst/>
                <a:latin typeface="Gill Sans Nova Cond Lt" panose="020B0306020104020203" pitchFamily="34" charset="0"/>
                <a:ea typeface="Times New Roman" panose="02020603050405020304" pitchFamily="18" charset="0"/>
                <a:cs typeface="Arial" panose="020B0604020202020204" pitchFamily="34" charset="0"/>
              </a:rPr>
              <a:t>Finanšu pakalpojumi</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98" name="Callout: Bent Line with No Border 97">
            <a:extLst>
              <a:ext uri="{FF2B5EF4-FFF2-40B4-BE49-F238E27FC236}">
                <a16:creationId xmlns:a16="http://schemas.microsoft.com/office/drawing/2014/main" id="{B24320BB-1780-45E4-AE13-FE20C44D5EC5}"/>
              </a:ext>
            </a:extLst>
          </p:cNvPr>
          <p:cNvSpPr/>
          <p:nvPr/>
        </p:nvSpPr>
        <p:spPr>
          <a:xfrm>
            <a:off x="6275327" y="5978312"/>
            <a:ext cx="134620" cy="464046"/>
          </a:xfrm>
          <a:prstGeom prst="callout2">
            <a:avLst>
              <a:gd name="adj1" fmla="val 33448"/>
              <a:gd name="adj2" fmla="val 1156625"/>
              <a:gd name="adj3" fmla="val 33580"/>
              <a:gd name="adj4" fmla="val 1223165"/>
              <a:gd name="adj5" fmla="val -82293"/>
              <a:gd name="adj6" fmla="val 1528436"/>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99" name="Callout: Bent Line with No Border 98">
            <a:extLst>
              <a:ext uri="{FF2B5EF4-FFF2-40B4-BE49-F238E27FC236}">
                <a16:creationId xmlns:a16="http://schemas.microsoft.com/office/drawing/2014/main" id="{1564D65A-972A-4DBB-ABCE-F1F7DFCDBF63}"/>
              </a:ext>
            </a:extLst>
          </p:cNvPr>
          <p:cNvSpPr/>
          <p:nvPr/>
        </p:nvSpPr>
        <p:spPr>
          <a:xfrm>
            <a:off x="6370410" y="5814178"/>
            <a:ext cx="125675" cy="432277"/>
          </a:xfrm>
          <a:prstGeom prst="callout2">
            <a:avLst>
              <a:gd name="adj1" fmla="val 33448"/>
              <a:gd name="adj2" fmla="val 1156625"/>
              <a:gd name="adj3" fmla="val 33580"/>
              <a:gd name="adj4" fmla="val 1223165"/>
              <a:gd name="adj5" fmla="val -45044"/>
              <a:gd name="adj6" fmla="val 1362545"/>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100" name="Text Box 357">
            <a:extLst>
              <a:ext uri="{FF2B5EF4-FFF2-40B4-BE49-F238E27FC236}">
                <a16:creationId xmlns:a16="http://schemas.microsoft.com/office/drawing/2014/main" id="{94C8D448-C428-49E1-9B87-8613B592DA82}"/>
              </a:ext>
            </a:extLst>
          </p:cNvPr>
          <p:cNvSpPr txBox="1">
            <a:spLocks noChangeArrowheads="1"/>
          </p:cNvSpPr>
          <p:nvPr/>
        </p:nvSpPr>
        <p:spPr bwMode="auto">
          <a:xfrm>
            <a:off x="5379243" y="5118618"/>
            <a:ext cx="184943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Operācijas ar nekustamo īpašumu</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101" name="Callout: Bent Line with No Border 100">
            <a:extLst>
              <a:ext uri="{FF2B5EF4-FFF2-40B4-BE49-F238E27FC236}">
                <a16:creationId xmlns:a16="http://schemas.microsoft.com/office/drawing/2014/main" id="{54ABA553-8AFD-4C63-87A9-2B0DEAE7424E}"/>
              </a:ext>
            </a:extLst>
          </p:cNvPr>
          <p:cNvSpPr/>
          <p:nvPr/>
        </p:nvSpPr>
        <p:spPr>
          <a:xfrm>
            <a:off x="5696267" y="5083810"/>
            <a:ext cx="134620" cy="468630"/>
          </a:xfrm>
          <a:prstGeom prst="callout2">
            <a:avLst>
              <a:gd name="adj1" fmla="val 33448"/>
              <a:gd name="adj2" fmla="val 1156625"/>
              <a:gd name="adj3" fmla="val 31883"/>
              <a:gd name="adj4" fmla="val 1394453"/>
              <a:gd name="adj5" fmla="val -35966"/>
              <a:gd name="adj6" fmla="val 1326602"/>
            </a:avLst>
          </a:prstGeom>
          <a:no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solidFill>
                  <a:srgbClr val="632423"/>
                </a:solidFill>
                <a:effectLst/>
                <a:latin typeface="Segoe UI Light" panose="020B0502040204020203" pitchFamily="34" charset="0"/>
                <a:ea typeface="Calibri" panose="020F0502020204030204" pitchFamily="34" charset="0"/>
                <a:cs typeface="Times New Roman" panose="02020603050405020304" pitchFamily="18" charset="0"/>
              </a:rPr>
              <a:t> </a:t>
            </a:r>
            <a:endParaRPr lang="lv-LV" sz="800">
              <a:effectLst/>
              <a:latin typeface="Segoe UI Light" panose="020B0502040204020203" pitchFamily="34" charset="0"/>
              <a:ea typeface="Calibri" panose="020F0502020204030204" pitchFamily="34" charset="0"/>
              <a:cs typeface="Times New Roman" panose="02020603050405020304" pitchFamily="18" charset="0"/>
            </a:endParaRPr>
          </a:p>
        </p:txBody>
      </p:sp>
      <p:sp>
        <p:nvSpPr>
          <p:cNvPr id="102" name="Text Box 360">
            <a:extLst>
              <a:ext uri="{FF2B5EF4-FFF2-40B4-BE49-F238E27FC236}">
                <a16:creationId xmlns:a16="http://schemas.microsoft.com/office/drawing/2014/main" id="{220E3BA3-D8DB-4146-952C-86C8FFDCB8F7}"/>
              </a:ext>
            </a:extLst>
          </p:cNvPr>
          <p:cNvSpPr txBox="1">
            <a:spLocks noChangeArrowheads="1"/>
          </p:cNvSpPr>
          <p:nvPr/>
        </p:nvSpPr>
        <p:spPr bwMode="auto">
          <a:xfrm>
            <a:off x="5779428" y="2100343"/>
            <a:ext cx="139065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1" i="0" u="none" strike="noStrike" cap="none" normalizeH="0" baseline="0" dirty="0">
                <a:ln>
                  <a:noFill/>
                </a:ln>
                <a:solidFill>
                  <a:srgbClr val="000000"/>
                </a:solidFill>
                <a:effectLst/>
                <a:latin typeface="Gill Sans Nova Cond Lt" panose="020B0306020104020203" pitchFamily="34" charset="0"/>
                <a:ea typeface="Times New Roman" panose="02020603050405020304" pitchFamily="18" charset="0"/>
                <a:cs typeface="Arial" panose="020B0604020202020204" pitchFamily="34" charset="0"/>
              </a:rPr>
              <a:t>Sabiedriskie pakalpojumi</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rgbClr val="000000"/>
                </a:solidFill>
                <a:effectLst/>
                <a:latin typeface="Gill Sans Nova Cond Lt" panose="020B0306020104020203" pitchFamily="34" charset="0"/>
                <a:ea typeface="Times New Roman" panose="02020603050405020304" pitchFamily="18" charset="0"/>
                <a:cs typeface="Arial" panose="020B0604020202020204" pitchFamily="34" charset="0"/>
              </a:rPr>
              <a:t>Veselība un sociālā aprūpe</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rgbClr val="000000"/>
                </a:solidFill>
                <a:effectLst/>
                <a:latin typeface="Gill Sans Nova Cond Lt" panose="020B0306020104020203" pitchFamily="34" charset="0"/>
                <a:ea typeface="Times New Roman" panose="02020603050405020304" pitchFamily="18" charset="0"/>
                <a:cs typeface="Arial" panose="020B0604020202020204" pitchFamily="34" charset="0"/>
              </a:rPr>
              <a:t>Izglītība</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rgbClr val="000000"/>
                </a:solidFill>
                <a:effectLst/>
                <a:latin typeface="Gill Sans Nova Cond Lt" panose="020B0306020104020203" pitchFamily="34" charset="0"/>
                <a:ea typeface="Times New Roman" panose="02020603050405020304" pitchFamily="18" charset="0"/>
                <a:cs typeface="Arial" panose="020B0604020202020204" pitchFamily="34" charset="0"/>
              </a:rPr>
              <a:t>Valsts pārvalde</a:t>
            </a:r>
            <a:endParaRPr kumimoji="0" lang="lv-LV" altLang="lv-LV" sz="1200" b="0" i="0" u="none" strike="noStrike" cap="none" normalizeH="0" baseline="0" dirty="0">
              <a:ln>
                <a:noFill/>
              </a:ln>
              <a:solidFill>
                <a:schemeClr val="tx1"/>
              </a:solidFill>
              <a:effectLst/>
              <a:latin typeface="Gill Sans Nova Cond Lt" panose="020B0306020104020203" pitchFamily="34" charset="0"/>
            </a:endParaRPr>
          </a:p>
        </p:txBody>
      </p:sp>
      <p:sp>
        <p:nvSpPr>
          <p:cNvPr id="103" name="Callout: Bent Line with No Border 102">
            <a:extLst>
              <a:ext uri="{FF2B5EF4-FFF2-40B4-BE49-F238E27FC236}">
                <a16:creationId xmlns:a16="http://schemas.microsoft.com/office/drawing/2014/main" id="{0BFC08A4-3319-441A-A868-023C614EAAEC}"/>
              </a:ext>
            </a:extLst>
          </p:cNvPr>
          <p:cNvSpPr/>
          <p:nvPr/>
        </p:nvSpPr>
        <p:spPr>
          <a:xfrm>
            <a:off x="5304554" y="4208132"/>
            <a:ext cx="134620" cy="468630"/>
          </a:xfrm>
          <a:prstGeom prst="callout2">
            <a:avLst>
              <a:gd name="adj1" fmla="val 33448"/>
              <a:gd name="adj2" fmla="val 1156625"/>
              <a:gd name="adj3" fmla="val 33580"/>
              <a:gd name="adj4" fmla="val 1223165"/>
              <a:gd name="adj5" fmla="val 80869"/>
              <a:gd name="adj6" fmla="val 1540908"/>
            </a:avLst>
          </a:prstGeom>
          <a:no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solidFill>
                  <a:srgbClr val="632423"/>
                </a:solidFill>
                <a:effectLst/>
                <a:latin typeface="Segoe UI Light" panose="020B0502040204020203" pitchFamily="34" charset="0"/>
                <a:ea typeface="Calibri" panose="020F0502020204030204" pitchFamily="34" charset="0"/>
                <a:cs typeface="Times New Roman" panose="02020603050405020304" pitchFamily="18" charset="0"/>
              </a:rPr>
              <a:t> </a:t>
            </a:r>
            <a:endParaRPr lang="lv-LV" sz="800">
              <a:effectLst/>
              <a:latin typeface="Segoe UI Light" panose="020B0502040204020203" pitchFamily="34" charset="0"/>
              <a:ea typeface="Calibri" panose="020F0502020204030204" pitchFamily="34" charset="0"/>
              <a:cs typeface="Times New Roman" panose="02020603050405020304" pitchFamily="18" charset="0"/>
            </a:endParaRPr>
          </a:p>
        </p:txBody>
      </p:sp>
      <p:sp>
        <p:nvSpPr>
          <p:cNvPr id="104" name="Callout: Bent Line with No Border 103">
            <a:extLst>
              <a:ext uri="{FF2B5EF4-FFF2-40B4-BE49-F238E27FC236}">
                <a16:creationId xmlns:a16="http://schemas.microsoft.com/office/drawing/2014/main" id="{A2A9DDCD-F1D1-4836-884B-09A24E7052DD}"/>
              </a:ext>
            </a:extLst>
          </p:cNvPr>
          <p:cNvSpPr/>
          <p:nvPr/>
        </p:nvSpPr>
        <p:spPr>
          <a:xfrm>
            <a:off x="5225047" y="4024981"/>
            <a:ext cx="134620" cy="468630"/>
          </a:xfrm>
          <a:prstGeom prst="callout2">
            <a:avLst>
              <a:gd name="adj1" fmla="val 33448"/>
              <a:gd name="adj2" fmla="val 1156625"/>
              <a:gd name="adj3" fmla="val 33580"/>
              <a:gd name="adj4" fmla="val 1223165"/>
              <a:gd name="adj5" fmla="val 9839"/>
              <a:gd name="adj6" fmla="val 1521758"/>
            </a:avLst>
          </a:prstGeom>
          <a:no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solidFill>
                  <a:srgbClr val="632423"/>
                </a:solidFill>
                <a:effectLst/>
                <a:latin typeface="Segoe UI Light" panose="020B0502040204020203" pitchFamily="34" charset="0"/>
                <a:ea typeface="Calibri" panose="020F0502020204030204" pitchFamily="34" charset="0"/>
                <a:cs typeface="Times New Roman" panose="02020603050405020304" pitchFamily="18" charset="0"/>
              </a:rPr>
              <a:t> </a:t>
            </a:r>
            <a:endParaRPr lang="lv-LV" sz="800">
              <a:effectLst/>
              <a:latin typeface="Segoe UI Light" panose="020B0502040204020203" pitchFamily="34" charset="0"/>
              <a:ea typeface="Calibri" panose="020F0502020204030204" pitchFamily="34" charset="0"/>
              <a:cs typeface="Times New Roman" panose="02020603050405020304" pitchFamily="18" charset="0"/>
            </a:endParaRPr>
          </a:p>
        </p:txBody>
      </p:sp>
      <p:sp>
        <p:nvSpPr>
          <p:cNvPr id="105" name="Callout: Bent Line with No Border 104">
            <a:extLst>
              <a:ext uri="{FF2B5EF4-FFF2-40B4-BE49-F238E27FC236}">
                <a16:creationId xmlns:a16="http://schemas.microsoft.com/office/drawing/2014/main" id="{439C1217-9FB6-42CA-9554-EA5CA14EAF05}"/>
              </a:ext>
            </a:extLst>
          </p:cNvPr>
          <p:cNvSpPr/>
          <p:nvPr/>
        </p:nvSpPr>
        <p:spPr>
          <a:xfrm>
            <a:off x="5212850" y="3648039"/>
            <a:ext cx="134620" cy="468630"/>
          </a:xfrm>
          <a:prstGeom prst="callout2">
            <a:avLst>
              <a:gd name="adj1" fmla="val 33448"/>
              <a:gd name="adj2" fmla="val 1156625"/>
              <a:gd name="adj3" fmla="val 33580"/>
              <a:gd name="adj4" fmla="val 1223165"/>
              <a:gd name="adj5" fmla="val 24847"/>
              <a:gd name="adj6" fmla="val 1516388"/>
            </a:avLst>
          </a:prstGeom>
          <a:no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solidFill>
                  <a:srgbClr val="632423"/>
                </a:solidFill>
                <a:effectLst/>
                <a:latin typeface="Segoe UI Light" panose="020B0502040204020203" pitchFamily="34" charset="0"/>
                <a:ea typeface="Calibri" panose="020F0502020204030204" pitchFamily="34" charset="0"/>
                <a:cs typeface="Times New Roman" panose="02020603050405020304" pitchFamily="18" charset="0"/>
              </a:rPr>
              <a:t> </a:t>
            </a:r>
            <a:endParaRPr lang="lv-LV" sz="800">
              <a:effectLst/>
              <a:latin typeface="Segoe UI Light" panose="020B0502040204020203" pitchFamily="34" charset="0"/>
              <a:ea typeface="Calibri" panose="020F0502020204030204" pitchFamily="34" charset="0"/>
              <a:cs typeface="Times New Roman" panose="02020603050405020304" pitchFamily="18" charset="0"/>
            </a:endParaRPr>
          </a:p>
        </p:txBody>
      </p:sp>
      <p:sp>
        <p:nvSpPr>
          <p:cNvPr id="106" name="Callout: Bent Line with No Border 105">
            <a:extLst>
              <a:ext uri="{FF2B5EF4-FFF2-40B4-BE49-F238E27FC236}">
                <a16:creationId xmlns:a16="http://schemas.microsoft.com/office/drawing/2014/main" id="{6F9A5462-FB84-4A42-AEA5-0C609DDF2CAD}"/>
              </a:ext>
            </a:extLst>
          </p:cNvPr>
          <p:cNvSpPr/>
          <p:nvPr/>
        </p:nvSpPr>
        <p:spPr>
          <a:xfrm>
            <a:off x="5213246" y="3285515"/>
            <a:ext cx="134620" cy="452398"/>
          </a:xfrm>
          <a:prstGeom prst="callout2">
            <a:avLst>
              <a:gd name="adj1" fmla="val 33448"/>
              <a:gd name="adj2" fmla="val 1156625"/>
              <a:gd name="adj3" fmla="val 33580"/>
              <a:gd name="adj4" fmla="val 1223165"/>
              <a:gd name="adj5" fmla="val 60953"/>
              <a:gd name="adj6" fmla="val 1562832"/>
            </a:avLst>
          </a:prstGeom>
          <a:no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solidFill>
                  <a:srgbClr val="632423"/>
                </a:solidFill>
                <a:effectLst/>
                <a:latin typeface="Segoe UI Light" panose="020B0502040204020203" pitchFamily="34" charset="0"/>
                <a:ea typeface="Calibri" panose="020F0502020204030204" pitchFamily="34" charset="0"/>
                <a:cs typeface="Times New Roman" panose="02020603050405020304" pitchFamily="18" charset="0"/>
              </a:rPr>
              <a:t> </a:t>
            </a:r>
            <a:endParaRPr lang="lv-LV" sz="800">
              <a:effectLst/>
              <a:latin typeface="Segoe UI Light" panose="020B0502040204020203" pitchFamily="34" charset="0"/>
              <a:ea typeface="Calibri" panose="020F0502020204030204" pitchFamily="34" charset="0"/>
              <a:cs typeface="Times New Roman" panose="02020603050405020304" pitchFamily="18" charset="0"/>
            </a:endParaRPr>
          </a:p>
        </p:txBody>
      </p:sp>
      <p:sp>
        <p:nvSpPr>
          <p:cNvPr id="107" name="Callout: Bent Line with No Border 106">
            <a:extLst>
              <a:ext uri="{FF2B5EF4-FFF2-40B4-BE49-F238E27FC236}">
                <a16:creationId xmlns:a16="http://schemas.microsoft.com/office/drawing/2014/main" id="{32D63528-8AE1-4C50-B599-075825B5126F}"/>
              </a:ext>
            </a:extLst>
          </p:cNvPr>
          <p:cNvSpPr/>
          <p:nvPr/>
        </p:nvSpPr>
        <p:spPr>
          <a:xfrm>
            <a:off x="5582629" y="2275833"/>
            <a:ext cx="134620" cy="468630"/>
          </a:xfrm>
          <a:prstGeom prst="callout2">
            <a:avLst>
              <a:gd name="adj1" fmla="val 33448"/>
              <a:gd name="adj2" fmla="val 1156625"/>
              <a:gd name="adj3" fmla="val 30196"/>
              <a:gd name="adj4" fmla="val 1847442"/>
              <a:gd name="adj5" fmla="val 94867"/>
              <a:gd name="adj6" fmla="val 2086596"/>
            </a:avLst>
          </a:prstGeom>
          <a:noFill/>
          <a:ln w="127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solidFill>
                  <a:srgbClr val="632423"/>
                </a:solidFill>
                <a:effectLst/>
                <a:latin typeface="Segoe UI Light" panose="020B0502040204020203" pitchFamily="34" charset="0"/>
                <a:ea typeface="Calibri" panose="020F0502020204030204" pitchFamily="34" charset="0"/>
                <a:cs typeface="Times New Roman" panose="02020603050405020304" pitchFamily="18" charset="0"/>
              </a:rPr>
              <a:t> </a:t>
            </a:r>
            <a:endParaRPr lang="lv-LV" sz="800">
              <a:effectLst/>
              <a:latin typeface="Segoe UI Light" panose="020B0502040204020203" pitchFamily="34" charset="0"/>
              <a:ea typeface="Calibri" panose="020F0502020204030204" pitchFamily="34" charset="0"/>
              <a:cs typeface="Times New Roman" panose="02020603050405020304" pitchFamily="18" charset="0"/>
            </a:endParaRPr>
          </a:p>
        </p:txBody>
      </p:sp>
      <p:sp>
        <p:nvSpPr>
          <p:cNvPr id="108" name="Callout: Bent Line with No Border 107">
            <a:extLst>
              <a:ext uri="{FF2B5EF4-FFF2-40B4-BE49-F238E27FC236}">
                <a16:creationId xmlns:a16="http://schemas.microsoft.com/office/drawing/2014/main" id="{32DBD9D4-E8E6-427E-BCC7-6C23B0599FCA}"/>
              </a:ext>
            </a:extLst>
          </p:cNvPr>
          <p:cNvSpPr/>
          <p:nvPr/>
        </p:nvSpPr>
        <p:spPr>
          <a:xfrm>
            <a:off x="5596891" y="2458085"/>
            <a:ext cx="134620" cy="468630"/>
          </a:xfrm>
          <a:prstGeom prst="callout2">
            <a:avLst>
              <a:gd name="adj1" fmla="val 33448"/>
              <a:gd name="adj2" fmla="val 1156625"/>
              <a:gd name="adj3" fmla="val 32452"/>
              <a:gd name="adj4" fmla="val 1521561"/>
              <a:gd name="adj5" fmla="val 94811"/>
              <a:gd name="adj6" fmla="val 1798036"/>
            </a:avLst>
          </a:prstGeom>
          <a:noFill/>
          <a:ln w="127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solidFill>
                  <a:srgbClr val="632423"/>
                </a:solidFill>
                <a:effectLst/>
                <a:latin typeface="Segoe UI Light" panose="020B0502040204020203" pitchFamily="34" charset="0"/>
                <a:ea typeface="Calibri" panose="020F0502020204030204" pitchFamily="34" charset="0"/>
                <a:cs typeface="Times New Roman" panose="02020603050405020304" pitchFamily="18" charset="0"/>
              </a:rPr>
              <a:t> </a:t>
            </a:r>
            <a:endParaRPr lang="lv-LV" sz="800">
              <a:effectLst/>
              <a:latin typeface="Segoe UI Light" panose="020B0502040204020203" pitchFamily="34" charset="0"/>
              <a:ea typeface="Calibri" panose="020F0502020204030204" pitchFamily="34" charset="0"/>
              <a:cs typeface="Times New Roman" panose="02020603050405020304" pitchFamily="18" charset="0"/>
            </a:endParaRPr>
          </a:p>
        </p:txBody>
      </p:sp>
      <p:sp>
        <p:nvSpPr>
          <p:cNvPr id="109" name="Callout: Bent Line with No Border 108">
            <a:extLst>
              <a:ext uri="{FF2B5EF4-FFF2-40B4-BE49-F238E27FC236}">
                <a16:creationId xmlns:a16="http://schemas.microsoft.com/office/drawing/2014/main" id="{01FFD18E-0794-4FC9-868B-9221CE0153FE}"/>
              </a:ext>
            </a:extLst>
          </p:cNvPr>
          <p:cNvSpPr/>
          <p:nvPr/>
        </p:nvSpPr>
        <p:spPr>
          <a:xfrm>
            <a:off x="5704361" y="2645586"/>
            <a:ext cx="134620" cy="468630"/>
          </a:xfrm>
          <a:prstGeom prst="callout2">
            <a:avLst>
              <a:gd name="adj1" fmla="val 33448"/>
              <a:gd name="adj2" fmla="val 1156625"/>
              <a:gd name="adj3" fmla="val 33580"/>
              <a:gd name="adj4" fmla="val 1207459"/>
              <a:gd name="adj5" fmla="val 138520"/>
              <a:gd name="adj6" fmla="val 1421933"/>
            </a:avLst>
          </a:prstGeom>
          <a:noFill/>
          <a:ln w="127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solidFill>
                  <a:srgbClr val="632423"/>
                </a:solidFill>
                <a:effectLst/>
                <a:latin typeface="Segoe UI Light" panose="020B0502040204020203" pitchFamily="34" charset="0"/>
                <a:ea typeface="Calibri" panose="020F0502020204030204" pitchFamily="34" charset="0"/>
                <a:cs typeface="Times New Roman" panose="02020603050405020304" pitchFamily="18" charset="0"/>
              </a:rPr>
              <a:t> </a:t>
            </a:r>
            <a:endParaRPr lang="lv-LV" sz="800">
              <a:effectLst/>
              <a:latin typeface="Segoe UI Light" panose="020B0502040204020203" pitchFamily="34" charset="0"/>
              <a:ea typeface="Calibri" panose="020F0502020204030204" pitchFamily="34" charset="0"/>
              <a:cs typeface="Times New Roman" panose="02020603050405020304" pitchFamily="18" charset="0"/>
            </a:endParaRPr>
          </a:p>
        </p:txBody>
      </p:sp>
      <p:sp>
        <p:nvSpPr>
          <p:cNvPr id="112" name="Rectangle 153">
            <a:extLst>
              <a:ext uri="{FF2B5EF4-FFF2-40B4-BE49-F238E27FC236}">
                <a16:creationId xmlns:a16="http://schemas.microsoft.com/office/drawing/2014/main" id="{4188E26D-5185-4456-92E4-2C4E3893C5B4}"/>
              </a:ext>
            </a:extLst>
          </p:cNvPr>
          <p:cNvSpPr>
            <a:spLocks noChangeArrowheads="1"/>
          </p:cNvSpPr>
          <p:nvPr/>
        </p:nvSpPr>
        <p:spPr bwMode="auto">
          <a:xfrm>
            <a:off x="0" y="990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113" name="Rectangle 154">
            <a:extLst>
              <a:ext uri="{FF2B5EF4-FFF2-40B4-BE49-F238E27FC236}">
                <a16:creationId xmlns:a16="http://schemas.microsoft.com/office/drawing/2014/main" id="{BC28677D-77C8-4560-94F0-65BC5451063E}"/>
              </a:ext>
            </a:extLst>
          </p:cNvPr>
          <p:cNvSpPr>
            <a:spLocks noChangeArrowheads="1"/>
          </p:cNvSpPr>
          <p:nvPr/>
        </p:nvSpPr>
        <p:spPr bwMode="auto">
          <a:xfrm>
            <a:off x="0" y="422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114" name="Callout: Bent Line with No Border 113">
            <a:extLst>
              <a:ext uri="{FF2B5EF4-FFF2-40B4-BE49-F238E27FC236}">
                <a16:creationId xmlns:a16="http://schemas.microsoft.com/office/drawing/2014/main" id="{D98EDBF4-8437-4CED-9C5B-3770199B742B}"/>
              </a:ext>
            </a:extLst>
          </p:cNvPr>
          <p:cNvSpPr/>
          <p:nvPr/>
        </p:nvSpPr>
        <p:spPr>
          <a:xfrm>
            <a:off x="7570718" y="5956917"/>
            <a:ext cx="134620" cy="468630"/>
          </a:xfrm>
          <a:prstGeom prst="callout2">
            <a:avLst>
              <a:gd name="adj1" fmla="val 80861"/>
              <a:gd name="adj2" fmla="val 1440108"/>
              <a:gd name="adj3" fmla="val 80993"/>
              <a:gd name="adj4" fmla="val 1248558"/>
              <a:gd name="adj5" fmla="val -43716"/>
              <a:gd name="adj6" fmla="val 740592"/>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lv-LV" sz="800">
                <a:effectLst/>
                <a:latin typeface="Segoe UI Light" panose="020B0502040204020203" pitchFamily="34" charset="0"/>
                <a:ea typeface="Calibri" panose="020F0502020204030204" pitchFamily="34" charset="0"/>
                <a:cs typeface="Times New Roman" panose="02020603050405020304" pitchFamily="18" charset="0"/>
              </a:rPr>
              <a:t> </a:t>
            </a:r>
          </a:p>
        </p:txBody>
      </p:sp>
      <p:sp>
        <p:nvSpPr>
          <p:cNvPr id="49" name="Text Box 124">
            <a:extLst>
              <a:ext uri="{FF2B5EF4-FFF2-40B4-BE49-F238E27FC236}">
                <a16:creationId xmlns:a16="http://schemas.microsoft.com/office/drawing/2014/main" id="{CEAD7480-6CC5-4538-B880-A618393AD44D}"/>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CSP</a:t>
            </a: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  EM aprēķini</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3" name="Slide Number Placeholder 2">
            <a:extLst>
              <a:ext uri="{FF2B5EF4-FFF2-40B4-BE49-F238E27FC236}">
                <a16:creationId xmlns:a16="http://schemas.microsoft.com/office/drawing/2014/main" id="{D04AE7C7-825E-4322-95F3-F4C66A1F9A0E}"/>
              </a:ext>
            </a:extLst>
          </p:cNvPr>
          <p:cNvSpPr>
            <a:spLocks noGrp="1"/>
          </p:cNvSpPr>
          <p:nvPr>
            <p:ph type="sldNum" sz="quarter" idx="12"/>
          </p:nvPr>
        </p:nvSpPr>
        <p:spPr/>
        <p:txBody>
          <a:bodyPr/>
          <a:lstStyle/>
          <a:p>
            <a:fld id="{E4A32D64-536A-4862-B913-09D2DE5E4173}" type="slidenum">
              <a:rPr lang="lv-LV" smtClean="0"/>
              <a:t>2</a:t>
            </a:fld>
            <a:endParaRPr lang="lv-LV"/>
          </a:p>
        </p:txBody>
      </p:sp>
    </p:spTree>
    <p:extLst>
      <p:ext uri="{BB962C8B-B14F-4D97-AF65-F5344CB8AC3E}">
        <p14:creationId xmlns:p14="http://schemas.microsoft.com/office/powerpoint/2010/main" val="25597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5074" y="238125"/>
            <a:ext cx="9248775" cy="1028700"/>
          </a:xfrm>
        </p:spPr>
        <p:txBody>
          <a:bodyPr anchor="b">
            <a:noAutofit/>
          </a:bodyPr>
          <a:lstStyle/>
          <a:p>
            <a:r>
              <a:rPr lang="lv-LV" sz="3200" cap="all" dirty="0">
                <a:solidFill>
                  <a:srgbClr val="228B9D"/>
                </a:solidFill>
                <a:ea typeface="Verdana" panose="020B0604030504040204" pitchFamily="34" charset="0"/>
                <a:cs typeface="Verdana" panose="020B0604030504040204" pitchFamily="34" charset="0"/>
              </a:rPr>
              <a:t>PAKALPOJUMU EKSPORTA STRUKTŪRA</a:t>
            </a:r>
          </a:p>
        </p:txBody>
      </p:sp>
      <p:graphicFrame>
        <p:nvGraphicFramePr>
          <p:cNvPr id="4" name="Chart 3"/>
          <p:cNvGraphicFramePr/>
          <p:nvPr>
            <p:extLst>
              <p:ext uri="{D42A27DB-BD31-4B8C-83A1-F6EECF244321}">
                <p14:modId xmlns:p14="http://schemas.microsoft.com/office/powerpoint/2010/main" val="3307936895"/>
              </p:ext>
            </p:extLst>
          </p:nvPr>
        </p:nvGraphicFramePr>
        <p:xfrm>
          <a:off x="5362575" y="1990170"/>
          <a:ext cx="64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C64BA451-960F-4939-99E2-14794AE51B30}"/>
              </a:ext>
            </a:extLst>
          </p:cNvPr>
          <p:cNvSpPr/>
          <p:nvPr/>
        </p:nvSpPr>
        <p:spPr>
          <a:xfrm>
            <a:off x="6820616" y="1486044"/>
            <a:ext cx="3592285" cy="523220"/>
          </a:xfrm>
          <a:prstGeom prst="rect">
            <a:avLst/>
          </a:prstGeom>
        </p:spPr>
        <p:txBody>
          <a:bodyPr wrap="square">
            <a:spAutoFit/>
          </a:bodyPr>
          <a:lstStyle/>
          <a:p>
            <a:pPr algn="ctr" defTabSz="938213" fontAlgn="base">
              <a:spcBef>
                <a:spcPct val="0"/>
              </a:spcBef>
              <a:spcAft>
                <a:spcPct val="0"/>
              </a:spcAft>
            </a:pPr>
            <a:r>
              <a:rPr lang="lv-LV" sz="1600" dirty="0">
                <a:latin typeface="Calibri Light" panose="020F0302020204030204" pitchFamily="34" charset="0"/>
                <a:ea typeface="Segoe UI" panose="020B0502040204020203" pitchFamily="34" charset="0"/>
                <a:cs typeface="Segoe UI" panose="020B0502040204020203" pitchFamily="34" charset="0"/>
              </a:rPr>
              <a:t>Pakalpojumu eksporta apjomi</a:t>
            </a:r>
          </a:p>
          <a:p>
            <a:pPr algn="ctr" defTabSz="938213" fontAlgn="base">
              <a:spcBef>
                <a:spcPct val="0"/>
              </a:spcBef>
              <a:spcAft>
                <a:spcPct val="0"/>
              </a:spcAft>
            </a:pPr>
            <a:r>
              <a:rPr lang="lv-LV" sz="1200" i="1" dirty="0">
                <a:latin typeface="Calibri Light" panose="020F0302020204030204" pitchFamily="34" charset="0"/>
                <a:ea typeface="Segoe UI" panose="020B0502040204020203" pitchFamily="34" charset="0"/>
                <a:cs typeface="Segoe UI" panose="020B0502040204020203" pitchFamily="34" charset="0"/>
              </a:rPr>
              <a:t>milj. eiro</a:t>
            </a:r>
          </a:p>
        </p:txBody>
      </p:sp>
      <p:graphicFrame>
        <p:nvGraphicFramePr>
          <p:cNvPr id="9" name="Chart 8">
            <a:extLst>
              <a:ext uri="{FF2B5EF4-FFF2-40B4-BE49-F238E27FC236}">
                <a16:creationId xmlns:a16="http://schemas.microsoft.com/office/drawing/2014/main" id="{7D96BB9A-EFA3-453F-8C78-37438E115A79}"/>
              </a:ext>
            </a:extLst>
          </p:cNvPr>
          <p:cNvGraphicFramePr/>
          <p:nvPr>
            <p:extLst>
              <p:ext uri="{D42A27DB-BD31-4B8C-83A1-F6EECF244321}">
                <p14:modId xmlns:p14="http://schemas.microsoft.com/office/powerpoint/2010/main" val="3208425639"/>
              </p:ext>
            </p:extLst>
          </p:nvPr>
        </p:nvGraphicFramePr>
        <p:xfrm>
          <a:off x="330577" y="1986061"/>
          <a:ext cx="468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a:extLst>
              <a:ext uri="{FF2B5EF4-FFF2-40B4-BE49-F238E27FC236}">
                <a16:creationId xmlns:a16="http://schemas.microsoft.com/office/drawing/2014/main" id="{B9B8097A-6495-4BF7-8322-C94FD63B53AD}"/>
              </a:ext>
            </a:extLst>
          </p:cNvPr>
          <p:cNvSpPr txBox="1">
            <a:spLocks/>
          </p:cNvSpPr>
          <p:nvPr/>
        </p:nvSpPr>
        <p:spPr>
          <a:xfrm>
            <a:off x="330578" y="1509246"/>
            <a:ext cx="4680000" cy="4768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Pakalpojumu eksporta struktūra </a:t>
            </a:r>
          </a:p>
          <a:p>
            <a:pPr algn="ctr"/>
            <a:r>
              <a:rPr lang="lv-LV" sz="1200" i="1" dirty="0">
                <a:latin typeface="Calibri Light" panose="020F0302020204030204" pitchFamily="34" charset="0"/>
                <a:ea typeface="Segoe UI" panose="020B0502040204020203" pitchFamily="34" charset="0"/>
                <a:cs typeface="Segoe UI" panose="020B0502040204020203" pitchFamily="34" charset="0"/>
              </a:rPr>
              <a:t>2018.gadā, procentos</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11" name="Text Box 124">
            <a:extLst>
              <a:ext uri="{FF2B5EF4-FFF2-40B4-BE49-F238E27FC236}">
                <a16:creationId xmlns:a16="http://schemas.microsoft.com/office/drawing/2014/main" id="{35CFF95D-DCAE-4174-89E6-28AE5FD94327}"/>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Latvijas Banka</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3" name="Slide Number Placeholder 2">
            <a:extLst>
              <a:ext uri="{FF2B5EF4-FFF2-40B4-BE49-F238E27FC236}">
                <a16:creationId xmlns:a16="http://schemas.microsoft.com/office/drawing/2014/main" id="{ADBF8FDB-0070-47C8-AAA3-B57D38B7813E}"/>
              </a:ext>
            </a:extLst>
          </p:cNvPr>
          <p:cNvSpPr>
            <a:spLocks noGrp="1"/>
          </p:cNvSpPr>
          <p:nvPr>
            <p:ph type="sldNum" sz="quarter" idx="12"/>
          </p:nvPr>
        </p:nvSpPr>
        <p:spPr/>
        <p:txBody>
          <a:bodyPr/>
          <a:lstStyle/>
          <a:p>
            <a:fld id="{E4A32D64-536A-4862-B913-09D2DE5E4173}" type="slidenum">
              <a:rPr lang="lv-LV" smtClean="0"/>
              <a:t>3</a:t>
            </a:fld>
            <a:endParaRPr lang="lv-LV"/>
          </a:p>
        </p:txBody>
      </p:sp>
    </p:spTree>
    <p:extLst>
      <p:ext uri="{BB962C8B-B14F-4D97-AF65-F5344CB8AC3E}">
        <p14:creationId xmlns:p14="http://schemas.microsoft.com/office/powerpoint/2010/main" val="57352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8508775"/>
              </p:ext>
            </p:extLst>
          </p:nvPr>
        </p:nvGraphicFramePr>
        <p:xfrm>
          <a:off x="1786070" y="1991170"/>
          <a:ext cx="864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97B94AF1-984A-4E37-9896-1CB91B6220D2}"/>
              </a:ext>
            </a:extLst>
          </p:cNvPr>
          <p:cNvSpPr/>
          <p:nvPr/>
        </p:nvSpPr>
        <p:spPr>
          <a:xfrm>
            <a:off x="8951646" y="1253784"/>
            <a:ext cx="2621230" cy="369332"/>
          </a:xfrm>
          <a:prstGeom prst="rect">
            <a:avLst/>
          </a:prstGeom>
        </p:spPr>
        <p:txBody>
          <a:bodyPr wrap="none">
            <a:spAutoFit/>
          </a:bodyPr>
          <a:lstStyle/>
          <a:p>
            <a:pPr algn="r"/>
            <a:r>
              <a:rPr lang="lv-LV" b="1" dirty="0">
                <a:solidFill>
                  <a:schemeClr val="bg1"/>
                </a:solidFill>
              </a:rPr>
              <a:t>%, 2000. un 2016.gadā</a:t>
            </a:r>
            <a:endParaRPr lang="lv-LV" dirty="0">
              <a:solidFill>
                <a:schemeClr val="bg1"/>
              </a:solidFill>
            </a:endParaRPr>
          </a:p>
        </p:txBody>
      </p:sp>
      <p:sp>
        <p:nvSpPr>
          <p:cNvPr id="6" name="Title 1">
            <a:extLst>
              <a:ext uri="{FF2B5EF4-FFF2-40B4-BE49-F238E27FC236}">
                <a16:creationId xmlns:a16="http://schemas.microsoft.com/office/drawing/2014/main" id="{BB3B6F0B-7334-4EF3-A784-D1045E2C0628}"/>
              </a:ext>
            </a:extLst>
          </p:cNvPr>
          <p:cNvSpPr txBox="1">
            <a:spLocks/>
          </p:cNvSpPr>
          <p:nvPr/>
        </p:nvSpPr>
        <p:spPr>
          <a:xfrm>
            <a:off x="2503266" y="1537559"/>
            <a:ext cx="7204755" cy="45361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Transporta un uzglabāšanas nozares īpatsvars tautsaimniecībā ES valstīs</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procentos no tautsaimniecības</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7" name="Title 1">
            <a:extLst>
              <a:ext uri="{FF2B5EF4-FFF2-40B4-BE49-F238E27FC236}">
                <a16:creationId xmlns:a16="http://schemas.microsoft.com/office/drawing/2014/main" id="{36C7A218-7B1A-4539-BDD6-DB58D9247C13}"/>
              </a:ext>
            </a:extLst>
          </p:cNvPr>
          <p:cNvSpPr txBox="1">
            <a:spLocks/>
          </p:cNvSpPr>
          <p:nvPr/>
        </p:nvSpPr>
        <p:spPr>
          <a:xfrm>
            <a:off x="2503266" y="440268"/>
            <a:ext cx="9336309" cy="8222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lv-LV" altLang="lv-LV" sz="3200" cap="all" dirty="0">
                <a:solidFill>
                  <a:srgbClr val="228B9D"/>
                </a:solidFill>
                <a:ea typeface="Verdana" panose="020B0604030504040204" pitchFamily="34" charset="0"/>
                <a:cs typeface="Verdana" panose="020B0604030504040204" pitchFamily="34" charset="0"/>
              </a:rPr>
              <a:t>TRANSPORTA NOZARES ĪPATSVARS TAUTSAIMNIECĪBĀ</a:t>
            </a:r>
            <a:endParaRPr lang="en-GB" altLang="lv-LV" sz="3200" cap="all" dirty="0">
              <a:solidFill>
                <a:srgbClr val="228B9D"/>
              </a:solidFill>
              <a:ea typeface="Verdana" panose="020B0604030504040204" pitchFamily="34" charset="0"/>
              <a:cs typeface="Verdana" panose="020B0604030504040204" pitchFamily="34" charset="0"/>
            </a:endParaRPr>
          </a:p>
        </p:txBody>
      </p:sp>
      <p:sp>
        <p:nvSpPr>
          <p:cNvPr id="8" name="Text Box 124">
            <a:extLst>
              <a:ext uri="{FF2B5EF4-FFF2-40B4-BE49-F238E27FC236}">
                <a16:creationId xmlns:a16="http://schemas.microsoft.com/office/drawing/2014/main" id="{84813F39-2451-4279-AD1A-C4AD5D116177}"/>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i="1" u="none" strike="noStrike" cap="none" normalizeH="0" baseline="0" dirty="0" err="1">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Eurostat</a:t>
            </a: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 * dati par 2017.gadu; ** dati par 2016.gadu</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2" name="Slide Number Placeholder 1">
            <a:extLst>
              <a:ext uri="{FF2B5EF4-FFF2-40B4-BE49-F238E27FC236}">
                <a16:creationId xmlns:a16="http://schemas.microsoft.com/office/drawing/2014/main" id="{921BDEA7-58C2-4296-85CE-5C0C8793C51D}"/>
              </a:ext>
            </a:extLst>
          </p:cNvPr>
          <p:cNvSpPr>
            <a:spLocks noGrp="1"/>
          </p:cNvSpPr>
          <p:nvPr>
            <p:ph type="sldNum" sz="quarter" idx="12"/>
          </p:nvPr>
        </p:nvSpPr>
        <p:spPr/>
        <p:txBody>
          <a:bodyPr/>
          <a:lstStyle/>
          <a:p>
            <a:fld id="{E4A32D64-536A-4862-B913-09D2DE5E4173}" type="slidenum">
              <a:rPr lang="lv-LV" smtClean="0"/>
              <a:t>4</a:t>
            </a:fld>
            <a:endParaRPr lang="lv-LV"/>
          </a:p>
        </p:txBody>
      </p:sp>
    </p:spTree>
    <p:extLst>
      <p:ext uri="{BB962C8B-B14F-4D97-AF65-F5344CB8AC3E}">
        <p14:creationId xmlns:p14="http://schemas.microsoft.com/office/powerpoint/2010/main" val="190913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3830379"/>
              </p:ext>
            </p:extLst>
          </p:nvPr>
        </p:nvGraphicFramePr>
        <p:xfrm>
          <a:off x="1786070" y="1991170"/>
          <a:ext cx="864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97B94AF1-984A-4E37-9896-1CB91B6220D2}"/>
              </a:ext>
            </a:extLst>
          </p:cNvPr>
          <p:cNvSpPr/>
          <p:nvPr/>
        </p:nvSpPr>
        <p:spPr>
          <a:xfrm>
            <a:off x="8951646" y="1253784"/>
            <a:ext cx="2621230" cy="369332"/>
          </a:xfrm>
          <a:prstGeom prst="rect">
            <a:avLst/>
          </a:prstGeom>
        </p:spPr>
        <p:txBody>
          <a:bodyPr wrap="none">
            <a:spAutoFit/>
          </a:bodyPr>
          <a:lstStyle/>
          <a:p>
            <a:pPr algn="r"/>
            <a:r>
              <a:rPr lang="lv-LV" b="1" dirty="0">
                <a:solidFill>
                  <a:schemeClr val="bg1"/>
                </a:solidFill>
              </a:rPr>
              <a:t>%, 2000. un 2016.gadā</a:t>
            </a:r>
            <a:endParaRPr lang="lv-LV" dirty="0">
              <a:solidFill>
                <a:schemeClr val="bg1"/>
              </a:solidFill>
            </a:endParaRPr>
          </a:p>
        </p:txBody>
      </p:sp>
      <p:sp>
        <p:nvSpPr>
          <p:cNvPr id="6" name="Title 1">
            <a:extLst>
              <a:ext uri="{FF2B5EF4-FFF2-40B4-BE49-F238E27FC236}">
                <a16:creationId xmlns:a16="http://schemas.microsoft.com/office/drawing/2014/main" id="{BB3B6F0B-7334-4EF3-A784-D1045E2C0628}"/>
              </a:ext>
            </a:extLst>
          </p:cNvPr>
          <p:cNvSpPr txBox="1">
            <a:spLocks/>
          </p:cNvSpPr>
          <p:nvPr/>
        </p:nvSpPr>
        <p:spPr>
          <a:xfrm>
            <a:off x="2503266" y="1537559"/>
            <a:ext cx="7204755" cy="45361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Transporta pakalpojumu eksporta īpatsvars kopējā pakalpojumu eksportā ES valstīs</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2018.gadā, procentos no visiem pakalpojumiem</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7" name="Title 1">
            <a:extLst>
              <a:ext uri="{FF2B5EF4-FFF2-40B4-BE49-F238E27FC236}">
                <a16:creationId xmlns:a16="http://schemas.microsoft.com/office/drawing/2014/main" id="{36C7A218-7B1A-4539-BDD6-DB58D9247C13}"/>
              </a:ext>
            </a:extLst>
          </p:cNvPr>
          <p:cNvSpPr txBox="1">
            <a:spLocks/>
          </p:cNvSpPr>
          <p:nvPr/>
        </p:nvSpPr>
        <p:spPr>
          <a:xfrm>
            <a:off x="2503266" y="440268"/>
            <a:ext cx="8162925" cy="8222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lv-LV" altLang="lv-LV" sz="3200" cap="all" dirty="0">
                <a:solidFill>
                  <a:srgbClr val="228B9D"/>
                </a:solidFill>
                <a:ea typeface="Verdana" panose="020B0604030504040204" pitchFamily="34" charset="0"/>
                <a:cs typeface="Verdana" panose="020B0604030504040204" pitchFamily="34" charset="0"/>
              </a:rPr>
              <a:t>TRANSPORTA PAKALPOJUMU ĪPATSVARS</a:t>
            </a:r>
            <a:endParaRPr lang="en-GB" altLang="lv-LV" sz="3200" cap="all" dirty="0">
              <a:solidFill>
                <a:srgbClr val="228B9D"/>
              </a:solidFill>
              <a:ea typeface="Verdana" panose="020B0604030504040204" pitchFamily="34" charset="0"/>
              <a:cs typeface="Verdana" panose="020B0604030504040204" pitchFamily="34" charset="0"/>
            </a:endParaRPr>
          </a:p>
        </p:txBody>
      </p:sp>
      <p:sp>
        <p:nvSpPr>
          <p:cNvPr id="9" name="Text Box 124">
            <a:extLst>
              <a:ext uri="{FF2B5EF4-FFF2-40B4-BE49-F238E27FC236}">
                <a16:creationId xmlns:a16="http://schemas.microsoft.com/office/drawing/2014/main" id="{E569F434-400E-4CCA-A40C-67B7BA5799B3}"/>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i="1" u="none" strike="noStrike" cap="none" normalizeH="0" baseline="0" dirty="0" err="1">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Eurostat</a:t>
            </a: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 * dati par 2017.gadu</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2" name="Slide Number Placeholder 1">
            <a:extLst>
              <a:ext uri="{FF2B5EF4-FFF2-40B4-BE49-F238E27FC236}">
                <a16:creationId xmlns:a16="http://schemas.microsoft.com/office/drawing/2014/main" id="{7FF26EB2-FD4F-444F-854F-3371C2CB2FC2}"/>
              </a:ext>
            </a:extLst>
          </p:cNvPr>
          <p:cNvSpPr>
            <a:spLocks noGrp="1"/>
          </p:cNvSpPr>
          <p:nvPr>
            <p:ph type="sldNum" sz="quarter" idx="12"/>
          </p:nvPr>
        </p:nvSpPr>
        <p:spPr/>
        <p:txBody>
          <a:bodyPr/>
          <a:lstStyle/>
          <a:p>
            <a:fld id="{E4A32D64-536A-4862-B913-09D2DE5E4173}" type="slidenum">
              <a:rPr lang="lv-LV" smtClean="0"/>
              <a:t>5</a:t>
            </a:fld>
            <a:endParaRPr lang="lv-LV"/>
          </a:p>
        </p:txBody>
      </p:sp>
    </p:spTree>
    <p:extLst>
      <p:ext uri="{BB962C8B-B14F-4D97-AF65-F5344CB8AC3E}">
        <p14:creationId xmlns:p14="http://schemas.microsoft.com/office/powerpoint/2010/main" val="357863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95921044-AA3F-4349-90BD-E4536F757C01}"/>
              </a:ext>
            </a:extLst>
          </p:cNvPr>
          <p:cNvGraphicFramePr/>
          <p:nvPr>
            <p:extLst>
              <p:ext uri="{D42A27DB-BD31-4B8C-83A1-F6EECF244321}">
                <p14:modId xmlns:p14="http://schemas.microsoft.com/office/powerpoint/2010/main" val="1080801623"/>
              </p:ext>
            </p:extLst>
          </p:nvPr>
        </p:nvGraphicFramePr>
        <p:xfrm>
          <a:off x="6238876" y="2210243"/>
          <a:ext cx="5270371" cy="410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7DD5BC12-04A1-429F-A14F-8B8EEE59763B}"/>
              </a:ext>
            </a:extLst>
          </p:cNvPr>
          <p:cNvGraphicFramePr/>
          <p:nvPr>
            <p:extLst>
              <p:ext uri="{D42A27DB-BD31-4B8C-83A1-F6EECF244321}">
                <p14:modId xmlns:p14="http://schemas.microsoft.com/office/powerpoint/2010/main" val="834710535"/>
              </p:ext>
            </p:extLst>
          </p:nvPr>
        </p:nvGraphicFramePr>
        <p:xfrm>
          <a:off x="692276" y="2256024"/>
          <a:ext cx="5260849" cy="40680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itle 1">
            <a:extLst>
              <a:ext uri="{FF2B5EF4-FFF2-40B4-BE49-F238E27FC236}">
                <a16:creationId xmlns:a16="http://schemas.microsoft.com/office/drawing/2014/main" id="{65BEA2AE-FD74-44F6-9037-94A017248A40}"/>
              </a:ext>
            </a:extLst>
          </p:cNvPr>
          <p:cNvSpPr txBox="1">
            <a:spLocks/>
          </p:cNvSpPr>
          <p:nvPr/>
        </p:nvSpPr>
        <p:spPr>
          <a:xfrm>
            <a:off x="342900" y="1508822"/>
            <a:ext cx="5762625" cy="70142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Transporta un uzglabāšanas nozares un IKP pieauguma tempi  īpatsvars tautsaimniecībā</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procentos pret iepriekšējo gadu</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17" name="Title 1">
            <a:extLst>
              <a:ext uri="{FF2B5EF4-FFF2-40B4-BE49-F238E27FC236}">
                <a16:creationId xmlns:a16="http://schemas.microsoft.com/office/drawing/2014/main" id="{6844BB73-DB20-4E00-8709-90B8D25FAFA7}"/>
              </a:ext>
            </a:extLst>
          </p:cNvPr>
          <p:cNvSpPr txBox="1">
            <a:spLocks/>
          </p:cNvSpPr>
          <p:nvPr/>
        </p:nvSpPr>
        <p:spPr>
          <a:xfrm>
            <a:off x="6095999" y="1508822"/>
            <a:ext cx="5762625" cy="79298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Transporta un uzglabāšanas nozares un IKP pieauguma tempi  īpatsvars tautsaimniecībā</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2009.gads = 100</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7" name="Title 1">
            <a:extLst>
              <a:ext uri="{FF2B5EF4-FFF2-40B4-BE49-F238E27FC236}">
                <a16:creationId xmlns:a16="http://schemas.microsoft.com/office/drawing/2014/main" id="{FA4E471E-1EFC-4A0F-A2D8-22EC5F60510C}"/>
              </a:ext>
            </a:extLst>
          </p:cNvPr>
          <p:cNvSpPr txBox="1">
            <a:spLocks/>
          </p:cNvSpPr>
          <p:nvPr/>
        </p:nvSpPr>
        <p:spPr>
          <a:xfrm>
            <a:off x="2503266" y="440268"/>
            <a:ext cx="7192825" cy="8222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lv-LV" altLang="lv-LV" sz="3200" cap="all" dirty="0">
                <a:solidFill>
                  <a:srgbClr val="228B9D"/>
                </a:solidFill>
                <a:ea typeface="Verdana" panose="020B0604030504040204" pitchFamily="34" charset="0"/>
                <a:cs typeface="Verdana" panose="020B0604030504040204" pitchFamily="34" charset="0"/>
              </a:rPr>
              <a:t>TRANSPORTA NOZARES ATTĪSTĪBAS TEMPI</a:t>
            </a:r>
            <a:endParaRPr lang="en-GB" altLang="lv-LV" sz="3200" cap="all" dirty="0">
              <a:solidFill>
                <a:srgbClr val="228B9D"/>
              </a:solidFill>
              <a:ea typeface="Verdana" panose="020B0604030504040204" pitchFamily="34" charset="0"/>
              <a:cs typeface="Verdana" panose="020B0604030504040204" pitchFamily="34" charset="0"/>
            </a:endParaRPr>
          </a:p>
        </p:txBody>
      </p:sp>
      <p:sp>
        <p:nvSpPr>
          <p:cNvPr id="8" name="Text Box 124">
            <a:extLst>
              <a:ext uri="{FF2B5EF4-FFF2-40B4-BE49-F238E27FC236}">
                <a16:creationId xmlns:a16="http://schemas.microsoft.com/office/drawing/2014/main" id="{C48D78DC-4D69-48B7-89C7-B926DCEC3DD6}"/>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CSP</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2" name="Slide Number Placeholder 1">
            <a:extLst>
              <a:ext uri="{FF2B5EF4-FFF2-40B4-BE49-F238E27FC236}">
                <a16:creationId xmlns:a16="http://schemas.microsoft.com/office/drawing/2014/main" id="{3F4986E6-E76F-4C4D-AE3A-B953CDB57CBB}"/>
              </a:ext>
            </a:extLst>
          </p:cNvPr>
          <p:cNvSpPr>
            <a:spLocks noGrp="1"/>
          </p:cNvSpPr>
          <p:nvPr>
            <p:ph type="sldNum" sz="quarter" idx="12"/>
          </p:nvPr>
        </p:nvSpPr>
        <p:spPr/>
        <p:txBody>
          <a:bodyPr/>
          <a:lstStyle/>
          <a:p>
            <a:fld id="{E4A32D64-536A-4862-B913-09D2DE5E4173}" type="slidenum">
              <a:rPr lang="lv-LV" smtClean="0"/>
              <a:t>6</a:t>
            </a:fld>
            <a:endParaRPr lang="lv-LV"/>
          </a:p>
        </p:txBody>
      </p:sp>
    </p:spTree>
    <p:extLst>
      <p:ext uri="{BB962C8B-B14F-4D97-AF65-F5344CB8AC3E}">
        <p14:creationId xmlns:p14="http://schemas.microsoft.com/office/powerpoint/2010/main" val="1273341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14" name="Chart 13"/>
              <p:cNvGraphicFramePr/>
              <p:nvPr>
                <p:extLst>
                  <p:ext uri="{D42A27DB-BD31-4B8C-83A1-F6EECF244321}">
                    <p14:modId xmlns:p14="http://schemas.microsoft.com/office/powerpoint/2010/main" val="1467770656"/>
                  </p:ext>
                </p:extLst>
              </p:nvPr>
            </p:nvGraphicFramePr>
            <p:xfrm>
              <a:off x="1771650" y="1990726"/>
              <a:ext cx="8658226" cy="432386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4" name="Chart 13"/>
              <p:cNvPicPr>
                <a:picLocks noGrp="1" noRot="1" noChangeAspect="1" noMove="1" noResize="1" noEditPoints="1" noAdjustHandles="1" noChangeArrowheads="1" noChangeShapeType="1"/>
              </p:cNvPicPr>
              <p:nvPr/>
            </p:nvPicPr>
            <p:blipFill>
              <a:blip r:embed="rId4"/>
              <a:stretch>
                <a:fillRect/>
              </a:stretch>
            </p:blipFill>
            <p:spPr>
              <a:xfrm>
                <a:off x="1771650" y="1990726"/>
                <a:ext cx="8658226" cy="4323860"/>
              </a:xfrm>
              <a:prstGeom prst="rect">
                <a:avLst/>
              </a:prstGeom>
            </p:spPr>
          </p:pic>
        </mc:Fallback>
      </mc:AlternateContent>
      <p:sp>
        <p:nvSpPr>
          <p:cNvPr id="9" name="Title 1">
            <a:extLst>
              <a:ext uri="{FF2B5EF4-FFF2-40B4-BE49-F238E27FC236}">
                <a16:creationId xmlns:a16="http://schemas.microsoft.com/office/drawing/2014/main" id="{ADF1B0FA-DF6D-49D5-95F4-5CD180788152}"/>
              </a:ext>
            </a:extLst>
          </p:cNvPr>
          <p:cNvSpPr txBox="1">
            <a:spLocks/>
          </p:cNvSpPr>
          <p:nvPr/>
        </p:nvSpPr>
        <p:spPr>
          <a:xfrm>
            <a:off x="3761211" y="1345157"/>
            <a:ext cx="4669577" cy="7472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Transporta un uzglabāšanas nozares pievienotā vērtība</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2018.gada struktūra</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40E3F5DC-2FFE-406A-AF48-E33F97BD6DDB}"/>
              </a:ext>
            </a:extLst>
          </p:cNvPr>
          <p:cNvSpPr txBox="1"/>
          <p:nvPr/>
        </p:nvSpPr>
        <p:spPr>
          <a:xfrm>
            <a:off x="3067341" y="2174965"/>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24%</a:t>
            </a:r>
            <a:endParaRPr lang="en-US" sz="2000" dirty="0">
              <a:latin typeface="Gill Sans Nova Cond Lt" panose="020B0306020104020203" pitchFamily="34" charset="0"/>
            </a:endParaRPr>
          </a:p>
        </p:txBody>
      </p:sp>
      <p:sp>
        <p:nvSpPr>
          <p:cNvPr id="12" name="Title 1">
            <a:extLst>
              <a:ext uri="{FF2B5EF4-FFF2-40B4-BE49-F238E27FC236}">
                <a16:creationId xmlns:a16="http://schemas.microsoft.com/office/drawing/2014/main" id="{5D677C65-BAE8-4DC4-BBD8-7719AB2C62AC}"/>
              </a:ext>
            </a:extLst>
          </p:cNvPr>
          <p:cNvSpPr txBox="1">
            <a:spLocks/>
          </p:cNvSpPr>
          <p:nvPr/>
        </p:nvSpPr>
        <p:spPr>
          <a:xfrm>
            <a:off x="2503266" y="440268"/>
            <a:ext cx="8162925" cy="8222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lv-LV" altLang="lv-LV" sz="3200" cap="all" dirty="0">
                <a:solidFill>
                  <a:srgbClr val="228B9D"/>
                </a:solidFill>
                <a:ea typeface="Verdana" panose="020B0604030504040204" pitchFamily="34" charset="0"/>
                <a:cs typeface="Verdana" panose="020B0604030504040204" pitchFamily="34" charset="0"/>
              </a:rPr>
              <a:t>TRANSPORTA NOZARES struktūra</a:t>
            </a:r>
            <a:endParaRPr lang="en-GB" altLang="lv-LV" sz="3200" cap="all" dirty="0">
              <a:solidFill>
                <a:srgbClr val="228B9D"/>
              </a:solidFill>
              <a:ea typeface="Verdana" panose="020B0604030504040204" pitchFamily="34" charset="0"/>
              <a:cs typeface="Verdana" panose="020B0604030504040204" pitchFamily="34" charset="0"/>
            </a:endParaRPr>
          </a:p>
        </p:txBody>
      </p:sp>
      <p:sp>
        <p:nvSpPr>
          <p:cNvPr id="25" name="TextBox 24">
            <a:extLst>
              <a:ext uri="{FF2B5EF4-FFF2-40B4-BE49-F238E27FC236}">
                <a16:creationId xmlns:a16="http://schemas.microsoft.com/office/drawing/2014/main" id="{9A43CF80-F57F-40DA-B171-7D13B6DB2963}"/>
              </a:ext>
            </a:extLst>
          </p:cNvPr>
          <p:cNvSpPr txBox="1"/>
          <p:nvPr/>
        </p:nvSpPr>
        <p:spPr>
          <a:xfrm>
            <a:off x="1871808" y="5902034"/>
            <a:ext cx="1924050" cy="307777"/>
          </a:xfrm>
          <a:prstGeom prst="rect">
            <a:avLst/>
          </a:prstGeom>
          <a:noFill/>
        </p:spPr>
        <p:txBody>
          <a:bodyPr wrap="square" rtlCol="0">
            <a:spAutoFit/>
          </a:bodyPr>
          <a:lstStyle/>
          <a:p>
            <a:r>
              <a:rPr lang="lv-LV" sz="1400" dirty="0">
                <a:latin typeface="Gill Sans Nova Cond Lt" panose="020B0306020104020203" pitchFamily="34" charset="0"/>
              </a:rPr>
              <a:t>Kravu pārvadājumi pa autoceļiem</a:t>
            </a:r>
            <a:endParaRPr lang="en-US" sz="1400" dirty="0">
              <a:latin typeface="Gill Sans Nova Cond Lt" panose="020B0306020104020203" pitchFamily="34" charset="0"/>
            </a:endParaRPr>
          </a:p>
        </p:txBody>
      </p:sp>
      <p:sp>
        <p:nvSpPr>
          <p:cNvPr id="26" name="TextBox 25">
            <a:extLst>
              <a:ext uri="{FF2B5EF4-FFF2-40B4-BE49-F238E27FC236}">
                <a16:creationId xmlns:a16="http://schemas.microsoft.com/office/drawing/2014/main" id="{37270BDB-F814-4756-A099-B1D1C6D0F72D}"/>
              </a:ext>
            </a:extLst>
          </p:cNvPr>
          <p:cNvSpPr txBox="1"/>
          <p:nvPr/>
        </p:nvSpPr>
        <p:spPr>
          <a:xfrm>
            <a:off x="4981866" y="2174965"/>
            <a:ext cx="728517"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11%</a:t>
            </a:r>
            <a:endParaRPr lang="en-US" sz="2000" dirty="0">
              <a:solidFill>
                <a:schemeClr val="bg1"/>
              </a:solidFill>
              <a:latin typeface="Gill Sans Nova Cond Lt" panose="020B0306020104020203" pitchFamily="34" charset="0"/>
            </a:endParaRPr>
          </a:p>
        </p:txBody>
      </p:sp>
      <p:sp>
        <p:nvSpPr>
          <p:cNvPr id="27" name="TextBox 26">
            <a:extLst>
              <a:ext uri="{FF2B5EF4-FFF2-40B4-BE49-F238E27FC236}">
                <a16:creationId xmlns:a16="http://schemas.microsoft.com/office/drawing/2014/main" id="{B466F138-A9C6-4A22-B0D1-AD8E46C2E369}"/>
              </a:ext>
            </a:extLst>
          </p:cNvPr>
          <p:cNvSpPr txBox="1"/>
          <p:nvPr/>
        </p:nvSpPr>
        <p:spPr>
          <a:xfrm>
            <a:off x="6820191" y="2174965"/>
            <a:ext cx="728517"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24%</a:t>
            </a:r>
            <a:endParaRPr lang="en-US" sz="2000" dirty="0">
              <a:solidFill>
                <a:schemeClr val="bg1"/>
              </a:solidFill>
              <a:latin typeface="Gill Sans Nova Cond Lt" panose="020B0306020104020203" pitchFamily="34" charset="0"/>
            </a:endParaRPr>
          </a:p>
        </p:txBody>
      </p:sp>
      <p:sp>
        <p:nvSpPr>
          <p:cNvPr id="28" name="TextBox 27">
            <a:extLst>
              <a:ext uri="{FF2B5EF4-FFF2-40B4-BE49-F238E27FC236}">
                <a16:creationId xmlns:a16="http://schemas.microsoft.com/office/drawing/2014/main" id="{A1E6A565-FD5F-4695-93FD-2C59F19B01B9}"/>
              </a:ext>
            </a:extLst>
          </p:cNvPr>
          <p:cNvSpPr txBox="1"/>
          <p:nvPr/>
        </p:nvSpPr>
        <p:spPr>
          <a:xfrm>
            <a:off x="8430788" y="2174965"/>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7%</a:t>
            </a:r>
            <a:endParaRPr lang="en-US" sz="2000" dirty="0">
              <a:latin typeface="Gill Sans Nova Cond Lt" panose="020B0306020104020203" pitchFamily="34" charset="0"/>
            </a:endParaRPr>
          </a:p>
        </p:txBody>
      </p:sp>
      <p:sp>
        <p:nvSpPr>
          <p:cNvPr id="29" name="TextBox 28">
            <a:extLst>
              <a:ext uri="{FF2B5EF4-FFF2-40B4-BE49-F238E27FC236}">
                <a16:creationId xmlns:a16="http://schemas.microsoft.com/office/drawing/2014/main" id="{219A60B4-DF6B-4FFA-B995-BCFE5F448483}"/>
              </a:ext>
            </a:extLst>
          </p:cNvPr>
          <p:cNvSpPr txBox="1"/>
          <p:nvPr/>
        </p:nvSpPr>
        <p:spPr>
          <a:xfrm>
            <a:off x="9563973" y="2154119"/>
            <a:ext cx="728517"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5%</a:t>
            </a:r>
            <a:endParaRPr lang="en-US" sz="2000" dirty="0">
              <a:solidFill>
                <a:schemeClr val="bg1"/>
              </a:solidFill>
              <a:latin typeface="Gill Sans Nova Cond Lt" panose="020B0306020104020203" pitchFamily="34" charset="0"/>
            </a:endParaRPr>
          </a:p>
        </p:txBody>
      </p:sp>
      <p:sp>
        <p:nvSpPr>
          <p:cNvPr id="30" name="TextBox 29">
            <a:extLst>
              <a:ext uri="{FF2B5EF4-FFF2-40B4-BE49-F238E27FC236}">
                <a16:creationId xmlns:a16="http://schemas.microsoft.com/office/drawing/2014/main" id="{D97DA5A8-CE4D-4DEB-8201-050DB3D46A04}"/>
              </a:ext>
            </a:extLst>
          </p:cNvPr>
          <p:cNvSpPr txBox="1"/>
          <p:nvPr/>
        </p:nvSpPr>
        <p:spPr>
          <a:xfrm>
            <a:off x="3919683" y="3808237"/>
            <a:ext cx="1790700" cy="307777"/>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Sauszemes transporta palīgdarbības</a:t>
            </a:r>
            <a:endParaRPr lang="en-US" sz="1400" dirty="0">
              <a:solidFill>
                <a:schemeClr val="bg1"/>
              </a:solidFill>
              <a:latin typeface="Gill Sans Nova Cond Lt" panose="020B0306020104020203" pitchFamily="34" charset="0"/>
            </a:endParaRPr>
          </a:p>
        </p:txBody>
      </p:sp>
      <p:sp>
        <p:nvSpPr>
          <p:cNvPr id="31" name="TextBox 30">
            <a:extLst>
              <a:ext uri="{FF2B5EF4-FFF2-40B4-BE49-F238E27FC236}">
                <a16:creationId xmlns:a16="http://schemas.microsoft.com/office/drawing/2014/main" id="{1AF14757-2AB5-4079-B3AB-65A89F10912F}"/>
              </a:ext>
            </a:extLst>
          </p:cNvPr>
          <p:cNvSpPr txBox="1"/>
          <p:nvPr/>
        </p:nvSpPr>
        <p:spPr>
          <a:xfrm>
            <a:off x="3919683" y="5902033"/>
            <a:ext cx="1790700" cy="307777"/>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Kravu iekraušana un izkraušana</a:t>
            </a:r>
            <a:endParaRPr lang="en-US" sz="1400" dirty="0">
              <a:solidFill>
                <a:schemeClr val="bg1"/>
              </a:solidFill>
              <a:latin typeface="Gill Sans Nova Cond Lt" panose="020B0306020104020203" pitchFamily="34" charset="0"/>
            </a:endParaRPr>
          </a:p>
        </p:txBody>
      </p:sp>
      <p:sp>
        <p:nvSpPr>
          <p:cNvPr id="32" name="TextBox 31">
            <a:extLst>
              <a:ext uri="{FF2B5EF4-FFF2-40B4-BE49-F238E27FC236}">
                <a16:creationId xmlns:a16="http://schemas.microsoft.com/office/drawing/2014/main" id="{D0FD3073-0C2F-462B-A90E-C1DA38A29DAB}"/>
              </a:ext>
            </a:extLst>
          </p:cNvPr>
          <p:cNvSpPr txBox="1"/>
          <p:nvPr/>
        </p:nvSpPr>
        <p:spPr>
          <a:xfrm>
            <a:off x="4981866" y="4290942"/>
            <a:ext cx="728517"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11%</a:t>
            </a:r>
            <a:endParaRPr lang="en-US" sz="2000" dirty="0">
              <a:solidFill>
                <a:schemeClr val="bg1"/>
              </a:solidFill>
              <a:latin typeface="Gill Sans Nova Cond Lt" panose="020B0306020104020203" pitchFamily="34" charset="0"/>
            </a:endParaRPr>
          </a:p>
        </p:txBody>
      </p:sp>
      <p:sp>
        <p:nvSpPr>
          <p:cNvPr id="33" name="TextBox 32">
            <a:extLst>
              <a:ext uri="{FF2B5EF4-FFF2-40B4-BE49-F238E27FC236}">
                <a16:creationId xmlns:a16="http://schemas.microsoft.com/office/drawing/2014/main" id="{ED7E043B-3897-492B-A097-98FBC309F199}"/>
              </a:ext>
            </a:extLst>
          </p:cNvPr>
          <p:cNvSpPr txBox="1"/>
          <p:nvPr/>
        </p:nvSpPr>
        <p:spPr>
          <a:xfrm>
            <a:off x="5858166" y="3808236"/>
            <a:ext cx="1790700" cy="307777"/>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Pasažieru pārvadājumi pa autoceļiem</a:t>
            </a:r>
            <a:endParaRPr lang="en-US" sz="1400" dirty="0">
              <a:solidFill>
                <a:schemeClr val="bg1"/>
              </a:solidFill>
              <a:latin typeface="Gill Sans Nova Cond Lt" panose="020B0306020104020203" pitchFamily="34" charset="0"/>
            </a:endParaRPr>
          </a:p>
        </p:txBody>
      </p:sp>
      <p:sp>
        <p:nvSpPr>
          <p:cNvPr id="34" name="TextBox 33">
            <a:extLst>
              <a:ext uri="{FF2B5EF4-FFF2-40B4-BE49-F238E27FC236}">
                <a16:creationId xmlns:a16="http://schemas.microsoft.com/office/drawing/2014/main" id="{C84D8C54-4919-47AC-847E-B2BBFFA5A418}"/>
              </a:ext>
            </a:extLst>
          </p:cNvPr>
          <p:cNvSpPr txBox="1"/>
          <p:nvPr/>
        </p:nvSpPr>
        <p:spPr>
          <a:xfrm>
            <a:off x="5868398" y="5889041"/>
            <a:ext cx="1724025" cy="307777"/>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Pārējās transporta palīgdarbības</a:t>
            </a:r>
            <a:endParaRPr lang="en-US" sz="1400" dirty="0">
              <a:solidFill>
                <a:schemeClr val="bg1"/>
              </a:solidFill>
              <a:latin typeface="Gill Sans Nova Cond Lt" panose="020B0306020104020203" pitchFamily="34" charset="0"/>
            </a:endParaRPr>
          </a:p>
        </p:txBody>
      </p:sp>
      <p:sp>
        <p:nvSpPr>
          <p:cNvPr id="35" name="TextBox 34">
            <a:extLst>
              <a:ext uri="{FF2B5EF4-FFF2-40B4-BE49-F238E27FC236}">
                <a16:creationId xmlns:a16="http://schemas.microsoft.com/office/drawing/2014/main" id="{DE22F4A0-190F-46C5-91C4-227EF520B8B6}"/>
              </a:ext>
            </a:extLst>
          </p:cNvPr>
          <p:cNvSpPr txBox="1"/>
          <p:nvPr/>
        </p:nvSpPr>
        <p:spPr>
          <a:xfrm>
            <a:off x="6820191" y="4290942"/>
            <a:ext cx="728517"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11%</a:t>
            </a:r>
            <a:endParaRPr lang="en-US" sz="2000" dirty="0">
              <a:solidFill>
                <a:schemeClr val="bg1"/>
              </a:solidFill>
              <a:latin typeface="Gill Sans Nova Cond Lt" panose="020B0306020104020203" pitchFamily="34" charset="0"/>
            </a:endParaRPr>
          </a:p>
        </p:txBody>
      </p:sp>
      <p:sp>
        <p:nvSpPr>
          <p:cNvPr id="36" name="TextBox 35">
            <a:extLst>
              <a:ext uri="{FF2B5EF4-FFF2-40B4-BE49-F238E27FC236}">
                <a16:creationId xmlns:a16="http://schemas.microsoft.com/office/drawing/2014/main" id="{04BD47A5-13A4-430F-ADA6-8362F8B71D2E}"/>
              </a:ext>
            </a:extLst>
          </p:cNvPr>
          <p:cNvSpPr txBox="1"/>
          <p:nvPr/>
        </p:nvSpPr>
        <p:spPr>
          <a:xfrm>
            <a:off x="7716413" y="3219781"/>
            <a:ext cx="1442892" cy="307777"/>
          </a:xfrm>
          <a:prstGeom prst="rect">
            <a:avLst/>
          </a:prstGeom>
          <a:noFill/>
        </p:spPr>
        <p:txBody>
          <a:bodyPr wrap="square" rtlCol="0">
            <a:spAutoFit/>
          </a:bodyPr>
          <a:lstStyle/>
          <a:p>
            <a:r>
              <a:rPr lang="lv-LV" sz="1400" dirty="0">
                <a:latin typeface="Gill Sans Nova Cond Lt" panose="020B0306020104020203" pitchFamily="34" charset="0"/>
              </a:rPr>
              <a:t>Gaisa transports</a:t>
            </a:r>
            <a:endParaRPr lang="en-US" sz="1400" dirty="0">
              <a:latin typeface="Gill Sans Nova Cond Lt" panose="020B0306020104020203" pitchFamily="34" charset="0"/>
            </a:endParaRPr>
          </a:p>
        </p:txBody>
      </p:sp>
      <p:sp>
        <p:nvSpPr>
          <p:cNvPr id="37" name="TextBox 36">
            <a:extLst>
              <a:ext uri="{FF2B5EF4-FFF2-40B4-BE49-F238E27FC236}">
                <a16:creationId xmlns:a16="http://schemas.microsoft.com/office/drawing/2014/main" id="{F1CEB432-FCC8-43C1-AC98-12950F4147AE}"/>
              </a:ext>
            </a:extLst>
          </p:cNvPr>
          <p:cNvSpPr txBox="1"/>
          <p:nvPr/>
        </p:nvSpPr>
        <p:spPr>
          <a:xfrm>
            <a:off x="9274462" y="3004338"/>
            <a:ext cx="961168" cy="523220"/>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Kravu dzelzceļa transports</a:t>
            </a:r>
            <a:endParaRPr lang="en-US" sz="1400" dirty="0">
              <a:solidFill>
                <a:schemeClr val="bg1"/>
              </a:solidFill>
              <a:latin typeface="Gill Sans Nova Cond Lt" panose="020B0306020104020203" pitchFamily="34" charset="0"/>
            </a:endParaRPr>
          </a:p>
        </p:txBody>
      </p:sp>
      <p:sp>
        <p:nvSpPr>
          <p:cNvPr id="38" name="TextBox 37">
            <a:extLst>
              <a:ext uri="{FF2B5EF4-FFF2-40B4-BE49-F238E27FC236}">
                <a16:creationId xmlns:a16="http://schemas.microsoft.com/office/drawing/2014/main" id="{34F13C26-E7F1-488B-88AC-E4A8CB916837}"/>
              </a:ext>
            </a:extLst>
          </p:cNvPr>
          <p:cNvSpPr txBox="1"/>
          <p:nvPr/>
        </p:nvSpPr>
        <p:spPr>
          <a:xfrm>
            <a:off x="7716413" y="4172264"/>
            <a:ext cx="1204186" cy="523220"/>
          </a:xfrm>
          <a:prstGeom prst="rect">
            <a:avLst/>
          </a:prstGeom>
          <a:noFill/>
        </p:spPr>
        <p:txBody>
          <a:bodyPr wrap="square" rtlCol="0">
            <a:spAutoFit/>
          </a:bodyPr>
          <a:lstStyle/>
          <a:p>
            <a:r>
              <a:rPr lang="lv-LV" sz="1400" dirty="0">
                <a:latin typeface="Gill Sans Nova Cond Lt" panose="020B0306020104020203" pitchFamily="34" charset="0"/>
              </a:rPr>
              <a:t>Avio transporta palīgdarbības</a:t>
            </a:r>
            <a:endParaRPr lang="en-US" sz="1400" dirty="0">
              <a:latin typeface="Gill Sans Nova Cond Lt" panose="020B0306020104020203" pitchFamily="34" charset="0"/>
            </a:endParaRPr>
          </a:p>
        </p:txBody>
      </p:sp>
      <p:sp>
        <p:nvSpPr>
          <p:cNvPr id="40" name="TextBox 39">
            <a:extLst>
              <a:ext uri="{FF2B5EF4-FFF2-40B4-BE49-F238E27FC236}">
                <a16:creationId xmlns:a16="http://schemas.microsoft.com/office/drawing/2014/main" id="{A446B5AD-A5B9-4CB0-BDE8-930977CF7D67}"/>
              </a:ext>
            </a:extLst>
          </p:cNvPr>
          <p:cNvSpPr txBox="1"/>
          <p:nvPr/>
        </p:nvSpPr>
        <p:spPr>
          <a:xfrm>
            <a:off x="8207533" y="3611452"/>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5%</a:t>
            </a:r>
            <a:endParaRPr lang="en-US" sz="2000" dirty="0">
              <a:latin typeface="Gill Sans Nova Cond Lt" panose="020B0306020104020203" pitchFamily="34" charset="0"/>
            </a:endParaRPr>
          </a:p>
        </p:txBody>
      </p:sp>
      <p:sp>
        <p:nvSpPr>
          <p:cNvPr id="41" name="TextBox 40">
            <a:extLst>
              <a:ext uri="{FF2B5EF4-FFF2-40B4-BE49-F238E27FC236}">
                <a16:creationId xmlns:a16="http://schemas.microsoft.com/office/drawing/2014/main" id="{9A0372A1-3DEE-4DBC-A069-6F043F24D6CD}"/>
              </a:ext>
            </a:extLst>
          </p:cNvPr>
          <p:cNvSpPr txBox="1"/>
          <p:nvPr/>
        </p:nvSpPr>
        <p:spPr>
          <a:xfrm>
            <a:off x="9563973" y="3595446"/>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5%</a:t>
            </a:r>
            <a:endParaRPr lang="en-US" sz="2000" dirty="0">
              <a:latin typeface="Gill Sans Nova Cond Lt" panose="020B0306020104020203" pitchFamily="34" charset="0"/>
            </a:endParaRPr>
          </a:p>
        </p:txBody>
      </p:sp>
      <p:sp>
        <p:nvSpPr>
          <p:cNvPr id="42" name="TextBox 41">
            <a:extLst>
              <a:ext uri="{FF2B5EF4-FFF2-40B4-BE49-F238E27FC236}">
                <a16:creationId xmlns:a16="http://schemas.microsoft.com/office/drawing/2014/main" id="{42B03F49-BA93-4C33-8397-44784661A772}"/>
              </a:ext>
            </a:extLst>
          </p:cNvPr>
          <p:cNvSpPr txBox="1"/>
          <p:nvPr/>
        </p:nvSpPr>
        <p:spPr>
          <a:xfrm>
            <a:off x="9088304" y="4172264"/>
            <a:ext cx="1204186" cy="523220"/>
          </a:xfrm>
          <a:prstGeom prst="rect">
            <a:avLst/>
          </a:prstGeom>
          <a:noFill/>
        </p:spPr>
        <p:txBody>
          <a:bodyPr wrap="square" rtlCol="0">
            <a:spAutoFit/>
          </a:bodyPr>
          <a:lstStyle/>
          <a:p>
            <a:r>
              <a:rPr lang="lv-LV" sz="1400" dirty="0">
                <a:latin typeface="Gill Sans Nova Cond Lt" panose="020B0306020104020203" pitchFamily="34" charset="0"/>
              </a:rPr>
              <a:t>Ūdens transporta palīgdarbības</a:t>
            </a:r>
            <a:endParaRPr lang="en-US" sz="1400" dirty="0">
              <a:latin typeface="Gill Sans Nova Cond Lt" panose="020B0306020104020203" pitchFamily="34" charset="0"/>
            </a:endParaRPr>
          </a:p>
        </p:txBody>
      </p:sp>
      <p:sp>
        <p:nvSpPr>
          <p:cNvPr id="43" name="TextBox 42">
            <a:extLst>
              <a:ext uri="{FF2B5EF4-FFF2-40B4-BE49-F238E27FC236}">
                <a16:creationId xmlns:a16="http://schemas.microsoft.com/office/drawing/2014/main" id="{21D492B4-6175-43A8-9766-3E8627C89DD8}"/>
              </a:ext>
            </a:extLst>
          </p:cNvPr>
          <p:cNvSpPr txBox="1"/>
          <p:nvPr/>
        </p:nvSpPr>
        <p:spPr>
          <a:xfrm>
            <a:off x="7726949" y="5697109"/>
            <a:ext cx="961168" cy="523220"/>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Pasta un kurjeru darbība</a:t>
            </a:r>
            <a:endParaRPr lang="en-US" sz="1400" dirty="0">
              <a:solidFill>
                <a:schemeClr val="bg1"/>
              </a:solidFill>
              <a:latin typeface="Gill Sans Nova Cond Lt" panose="020B0306020104020203" pitchFamily="34" charset="0"/>
            </a:endParaRPr>
          </a:p>
        </p:txBody>
      </p:sp>
      <p:sp>
        <p:nvSpPr>
          <p:cNvPr id="44" name="TextBox 43">
            <a:extLst>
              <a:ext uri="{FF2B5EF4-FFF2-40B4-BE49-F238E27FC236}">
                <a16:creationId xmlns:a16="http://schemas.microsoft.com/office/drawing/2014/main" id="{4ABC3FB4-C964-4838-A210-D56AF13244A5}"/>
              </a:ext>
            </a:extLst>
          </p:cNvPr>
          <p:cNvSpPr txBox="1"/>
          <p:nvPr/>
        </p:nvSpPr>
        <p:spPr>
          <a:xfrm>
            <a:off x="8571791" y="5061072"/>
            <a:ext cx="728517" cy="1169551"/>
          </a:xfrm>
          <a:prstGeom prst="rect">
            <a:avLst/>
          </a:prstGeom>
          <a:noFill/>
        </p:spPr>
        <p:txBody>
          <a:bodyPr wrap="square" rtlCol="0">
            <a:spAutoFit/>
          </a:bodyPr>
          <a:lstStyle/>
          <a:p>
            <a:r>
              <a:rPr lang="lv-LV" sz="1400" dirty="0">
                <a:latin typeface="Gill Sans Nova Cond Lt" panose="020B0306020104020203" pitchFamily="34" charset="0"/>
              </a:rPr>
              <a:t>Cits sauszemes un cauruļvadu transports</a:t>
            </a:r>
            <a:endParaRPr lang="en-US" sz="1400" dirty="0">
              <a:latin typeface="Gill Sans Nova Cond Lt" panose="020B0306020104020203" pitchFamily="34" charset="0"/>
            </a:endParaRPr>
          </a:p>
        </p:txBody>
      </p:sp>
      <p:sp>
        <p:nvSpPr>
          <p:cNvPr id="45" name="TextBox 44">
            <a:extLst>
              <a:ext uri="{FF2B5EF4-FFF2-40B4-BE49-F238E27FC236}">
                <a16:creationId xmlns:a16="http://schemas.microsoft.com/office/drawing/2014/main" id="{5252C243-5856-44B6-824D-B63F28FC7F9C}"/>
              </a:ext>
            </a:extLst>
          </p:cNvPr>
          <p:cNvSpPr txBox="1"/>
          <p:nvPr/>
        </p:nvSpPr>
        <p:spPr>
          <a:xfrm>
            <a:off x="9322991" y="4808561"/>
            <a:ext cx="952210" cy="738664"/>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Uzglabāšana </a:t>
            </a:r>
          </a:p>
          <a:p>
            <a:r>
              <a:rPr lang="lv-LV" sz="1400" dirty="0">
                <a:solidFill>
                  <a:schemeClr val="bg1"/>
                </a:solidFill>
                <a:latin typeface="Gill Sans Nova Cond Lt" panose="020B0306020104020203" pitchFamily="34" charset="0"/>
              </a:rPr>
              <a:t>un noliktavu saimniecība</a:t>
            </a:r>
            <a:endParaRPr lang="en-US" sz="1400" dirty="0">
              <a:solidFill>
                <a:schemeClr val="bg1"/>
              </a:solidFill>
              <a:latin typeface="Gill Sans Nova Cond Lt" panose="020B0306020104020203" pitchFamily="34" charset="0"/>
            </a:endParaRPr>
          </a:p>
        </p:txBody>
      </p:sp>
      <p:sp>
        <p:nvSpPr>
          <p:cNvPr id="46" name="TextBox 45">
            <a:extLst>
              <a:ext uri="{FF2B5EF4-FFF2-40B4-BE49-F238E27FC236}">
                <a16:creationId xmlns:a16="http://schemas.microsoft.com/office/drawing/2014/main" id="{FA9FE6D6-32AF-4DC7-8097-2029C7CBFA5E}"/>
              </a:ext>
            </a:extLst>
          </p:cNvPr>
          <p:cNvSpPr txBox="1"/>
          <p:nvPr/>
        </p:nvSpPr>
        <p:spPr>
          <a:xfrm>
            <a:off x="9325848" y="5902033"/>
            <a:ext cx="1204186" cy="307777"/>
          </a:xfrm>
          <a:prstGeom prst="rect">
            <a:avLst/>
          </a:prstGeom>
          <a:noFill/>
        </p:spPr>
        <p:txBody>
          <a:bodyPr wrap="square" rtlCol="0">
            <a:spAutoFit/>
          </a:bodyPr>
          <a:lstStyle/>
          <a:p>
            <a:r>
              <a:rPr lang="lv-LV" sz="1400" dirty="0">
                <a:latin typeface="Gill Sans Nova Cond Lt" panose="020B0306020104020203" pitchFamily="34" charset="0"/>
              </a:rPr>
              <a:t>Ūdens transports</a:t>
            </a:r>
            <a:endParaRPr lang="en-US" sz="1400" dirty="0">
              <a:latin typeface="Gill Sans Nova Cond Lt" panose="020B0306020104020203" pitchFamily="34" charset="0"/>
            </a:endParaRPr>
          </a:p>
        </p:txBody>
      </p:sp>
      <p:sp>
        <p:nvSpPr>
          <p:cNvPr id="47" name="TextBox 46">
            <a:extLst>
              <a:ext uri="{FF2B5EF4-FFF2-40B4-BE49-F238E27FC236}">
                <a16:creationId xmlns:a16="http://schemas.microsoft.com/office/drawing/2014/main" id="{3A044859-CD31-4EF4-A9D2-27E5E0D260FF}"/>
              </a:ext>
            </a:extLst>
          </p:cNvPr>
          <p:cNvSpPr txBox="1"/>
          <p:nvPr/>
        </p:nvSpPr>
        <p:spPr>
          <a:xfrm>
            <a:off x="7785839" y="4830445"/>
            <a:ext cx="728517"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4%</a:t>
            </a:r>
            <a:endParaRPr lang="en-US" sz="2000" dirty="0">
              <a:solidFill>
                <a:schemeClr val="bg1"/>
              </a:solidFill>
              <a:latin typeface="Gill Sans Nova Cond Lt" panose="020B0306020104020203" pitchFamily="34" charset="0"/>
            </a:endParaRPr>
          </a:p>
        </p:txBody>
      </p:sp>
      <p:sp>
        <p:nvSpPr>
          <p:cNvPr id="48" name="TextBox 47">
            <a:extLst>
              <a:ext uri="{FF2B5EF4-FFF2-40B4-BE49-F238E27FC236}">
                <a16:creationId xmlns:a16="http://schemas.microsoft.com/office/drawing/2014/main" id="{044710DE-E031-4170-98F1-EB2CC06E58F5}"/>
              </a:ext>
            </a:extLst>
          </p:cNvPr>
          <p:cNvSpPr txBox="1"/>
          <p:nvPr/>
        </p:nvSpPr>
        <p:spPr>
          <a:xfrm>
            <a:off x="8556340" y="4812765"/>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3%</a:t>
            </a:r>
            <a:endParaRPr lang="en-US" sz="2000" dirty="0">
              <a:latin typeface="Gill Sans Nova Cond Lt" panose="020B0306020104020203" pitchFamily="34" charset="0"/>
            </a:endParaRPr>
          </a:p>
        </p:txBody>
      </p:sp>
      <p:sp>
        <p:nvSpPr>
          <p:cNvPr id="49" name="TextBox 48">
            <a:extLst>
              <a:ext uri="{FF2B5EF4-FFF2-40B4-BE49-F238E27FC236}">
                <a16:creationId xmlns:a16="http://schemas.microsoft.com/office/drawing/2014/main" id="{D1B0DD1F-2FB5-4BB4-AB01-591AC6AE78F1}"/>
              </a:ext>
            </a:extLst>
          </p:cNvPr>
          <p:cNvSpPr txBox="1"/>
          <p:nvPr/>
        </p:nvSpPr>
        <p:spPr>
          <a:xfrm>
            <a:off x="9584818" y="4808561"/>
            <a:ext cx="728517"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2%</a:t>
            </a:r>
            <a:endParaRPr lang="en-US" sz="2000" dirty="0">
              <a:solidFill>
                <a:schemeClr val="bg1"/>
              </a:solidFill>
              <a:latin typeface="Gill Sans Nova Cond Lt" panose="020B0306020104020203" pitchFamily="34" charset="0"/>
            </a:endParaRPr>
          </a:p>
        </p:txBody>
      </p:sp>
      <p:sp>
        <p:nvSpPr>
          <p:cNvPr id="51" name="TextBox 50">
            <a:extLst>
              <a:ext uri="{FF2B5EF4-FFF2-40B4-BE49-F238E27FC236}">
                <a16:creationId xmlns:a16="http://schemas.microsoft.com/office/drawing/2014/main" id="{BF22E5EC-1773-4870-9FE4-E66A3F945105}"/>
              </a:ext>
            </a:extLst>
          </p:cNvPr>
          <p:cNvSpPr txBox="1"/>
          <p:nvPr/>
        </p:nvSpPr>
        <p:spPr>
          <a:xfrm>
            <a:off x="9594900" y="5597202"/>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2%</a:t>
            </a:r>
            <a:endParaRPr lang="en-US" sz="2000" dirty="0">
              <a:latin typeface="Gill Sans Nova Cond Lt" panose="020B0306020104020203" pitchFamily="34" charset="0"/>
            </a:endParaRPr>
          </a:p>
        </p:txBody>
      </p:sp>
      <p:sp>
        <p:nvSpPr>
          <p:cNvPr id="52" name="Text Box 124">
            <a:extLst>
              <a:ext uri="{FF2B5EF4-FFF2-40B4-BE49-F238E27FC236}">
                <a16:creationId xmlns:a16="http://schemas.microsoft.com/office/drawing/2014/main" id="{74760787-8AD2-4FEC-9ECE-924DE073417F}"/>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CSP</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3" name="Slide Number Placeholder 2">
            <a:extLst>
              <a:ext uri="{FF2B5EF4-FFF2-40B4-BE49-F238E27FC236}">
                <a16:creationId xmlns:a16="http://schemas.microsoft.com/office/drawing/2014/main" id="{ED1525DB-19F4-43E7-8E9B-7DAC6D83EBA2}"/>
              </a:ext>
            </a:extLst>
          </p:cNvPr>
          <p:cNvSpPr>
            <a:spLocks noGrp="1"/>
          </p:cNvSpPr>
          <p:nvPr>
            <p:ph type="sldNum" sz="quarter" idx="12"/>
          </p:nvPr>
        </p:nvSpPr>
        <p:spPr/>
        <p:txBody>
          <a:bodyPr/>
          <a:lstStyle/>
          <a:p>
            <a:fld id="{E4A32D64-536A-4862-B913-09D2DE5E4173}" type="slidenum">
              <a:rPr lang="lv-LV" smtClean="0"/>
              <a:t>7</a:t>
            </a:fld>
            <a:endParaRPr lang="lv-LV"/>
          </a:p>
        </p:txBody>
      </p:sp>
    </p:spTree>
    <p:extLst>
      <p:ext uri="{BB962C8B-B14F-4D97-AF65-F5344CB8AC3E}">
        <p14:creationId xmlns:p14="http://schemas.microsoft.com/office/powerpoint/2010/main" val="3523989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val="2996118683"/>
              </p:ext>
            </p:extLst>
          </p:nvPr>
        </p:nvGraphicFramePr>
        <p:xfrm>
          <a:off x="2487241" y="1988582"/>
          <a:ext cx="7198465"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946211" y="1243969"/>
            <a:ext cx="2621902" cy="369332"/>
          </a:xfrm>
          <a:prstGeom prst="rect">
            <a:avLst/>
          </a:prstGeom>
          <a:noFill/>
        </p:spPr>
        <p:txBody>
          <a:bodyPr wrap="square" rtlCol="0">
            <a:spAutoFit/>
          </a:bodyPr>
          <a:lstStyle/>
          <a:p>
            <a:pPr algn="r"/>
            <a:r>
              <a:rPr lang="lv-LV" b="1" dirty="0">
                <a:solidFill>
                  <a:schemeClr val="bg1"/>
                </a:solidFill>
              </a:rPr>
              <a:t>2017.gads</a:t>
            </a:r>
          </a:p>
        </p:txBody>
      </p:sp>
      <p:sp>
        <p:nvSpPr>
          <p:cNvPr id="6" name="Title 1">
            <a:extLst>
              <a:ext uri="{FF2B5EF4-FFF2-40B4-BE49-F238E27FC236}">
                <a16:creationId xmlns:a16="http://schemas.microsoft.com/office/drawing/2014/main" id="{71DEF4FA-59D6-4988-A9F1-2DFF884BC099}"/>
              </a:ext>
            </a:extLst>
          </p:cNvPr>
          <p:cNvSpPr txBox="1">
            <a:spLocks/>
          </p:cNvSpPr>
          <p:nvPr/>
        </p:nvSpPr>
        <p:spPr>
          <a:xfrm>
            <a:off x="3245790" y="1455182"/>
            <a:ext cx="5700421" cy="51435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Transporta pakalpojumu eksporta struktūra pa transporta veidiem</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milj. EUR, 2018</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7" name="Title 1">
            <a:extLst>
              <a:ext uri="{FF2B5EF4-FFF2-40B4-BE49-F238E27FC236}">
                <a16:creationId xmlns:a16="http://schemas.microsoft.com/office/drawing/2014/main" id="{66A17D1D-A5F4-4673-B987-642D0038DB9D}"/>
              </a:ext>
            </a:extLst>
          </p:cNvPr>
          <p:cNvSpPr txBox="1">
            <a:spLocks/>
          </p:cNvSpPr>
          <p:nvPr/>
        </p:nvSpPr>
        <p:spPr>
          <a:xfrm>
            <a:off x="2507510" y="439814"/>
            <a:ext cx="8162925" cy="8222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lv-LV" altLang="lv-LV" sz="3200" cap="all" dirty="0">
                <a:solidFill>
                  <a:srgbClr val="228B9D"/>
                </a:solidFill>
                <a:ea typeface="Verdana" panose="020B0604030504040204" pitchFamily="34" charset="0"/>
                <a:cs typeface="Verdana" panose="020B0604030504040204" pitchFamily="34" charset="0"/>
              </a:rPr>
              <a:t>Transporta nozares EKSPORTA struktūra</a:t>
            </a:r>
            <a:endParaRPr lang="en-GB" altLang="lv-LV" sz="3200" cap="all" dirty="0">
              <a:solidFill>
                <a:srgbClr val="228B9D"/>
              </a:solidFill>
              <a:ea typeface="Verdana" panose="020B0604030504040204" pitchFamily="34" charset="0"/>
              <a:cs typeface="Verdana" panose="020B0604030504040204" pitchFamily="34" charset="0"/>
            </a:endParaRPr>
          </a:p>
        </p:txBody>
      </p:sp>
      <p:sp>
        <p:nvSpPr>
          <p:cNvPr id="9" name="Text Box 124">
            <a:extLst>
              <a:ext uri="{FF2B5EF4-FFF2-40B4-BE49-F238E27FC236}">
                <a16:creationId xmlns:a16="http://schemas.microsoft.com/office/drawing/2014/main" id="{1816EA89-C5AB-4726-840A-53C5A8EDA3E4}"/>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Latvijas Banka</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2" name="Slide Number Placeholder 1">
            <a:extLst>
              <a:ext uri="{FF2B5EF4-FFF2-40B4-BE49-F238E27FC236}">
                <a16:creationId xmlns:a16="http://schemas.microsoft.com/office/drawing/2014/main" id="{4A9EFE43-A1E4-4B3B-A49D-C6D13D630AE0}"/>
              </a:ext>
            </a:extLst>
          </p:cNvPr>
          <p:cNvSpPr>
            <a:spLocks noGrp="1"/>
          </p:cNvSpPr>
          <p:nvPr>
            <p:ph type="sldNum" sz="quarter" idx="12"/>
          </p:nvPr>
        </p:nvSpPr>
        <p:spPr/>
        <p:txBody>
          <a:bodyPr/>
          <a:lstStyle/>
          <a:p>
            <a:fld id="{E4A32D64-536A-4862-B913-09D2DE5E4173}" type="slidenum">
              <a:rPr lang="lv-LV" smtClean="0"/>
              <a:t>8</a:t>
            </a:fld>
            <a:endParaRPr lang="lv-LV"/>
          </a:p>
        </p:txBody>
      </p:sp>
    </p:spTree>
    <p:extLst>
      <p:ext uri="{BB962C8B-B14F-4D97-AF65-F5344CB8AC3E}">
        <p14:creationId xmlns:p14="http://schemas.microsoft.com/office/powerpoint/2010/main" val="2696290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0E4A-C8A0-4621-AB49-29DF0DB04E4A}"/>
              </a:ext>
            </a:extLst>
          </p:cNvPr>
          <p:cNvSpPr>
            <a:spLocks noGrp="1"/>
          </p:cNvSpPr>
          <p:nvPr>
            <p:ph type="title"/>
          </p:nvPr>
        </p:nvSpPr>
        <p:spPr>
          <a:xfrm>
            <a:off x="2509819" y="557642"/>
            <a:ext cx="6591299" cy="704610"/>
          </a:xfrm>
        </p:spPr>
        <p:txBody>
          <a:bodyPr anchor="b">
            <a:normAutofit/>
          </a:bodyPr>
          <a:lstStyle/>
          <a:p>
            <a:r>
              <a:rPr lang="lv-LV" sz="3200" cap="all" dirty="0">
                <a:solidFill>
                  <a:srgbClr val="228B9D"/>
                </a:solidFill>
                <a:ea typeface="Verdana" panose="020B0604030504040204" pitchFamily="34" charset="0"/>
                <a:cs typeface="Verdana" panose="020B0604030504040204" pitchFamily="34" charset="0"/>
              </a:rPr>
              <a:t>Dzelzceļš</a:t>
            </a:r>
          </a:p>
        </p:txBody>
      </p:sp>
      <p:graphicFrame>
        <p:nvGraphicFramePr>
          <p:cNvPr id="5" name="Chart 4">
            <a:extLst>
              <a:ext uri="{FF2B5EF4-FFF2-40B4-BE49-F238E27FC236}">
                <a16:creationId xmlns:a16="http://schemas.microsoft.com/office/drawing/2014/main" id="{40566B22-A90E-4975-8D9C-E684809E37B4}"/>
              </a:ext>
            </a:extLst>
          </p:cNvPr>
          <p:cNvGraphicFramePr/>
          <p:nvPr>
            <p:extLst>
              <p:ext uri="{D42A27DB-BD31-4B8C-83A1-F6EECF244321}">
                <p14:modId xmlns:p14="http://schemas.microsoft.com/office/powerpoint/2010/main" val="1931044325"/>
              </p:ext>
            </p:extLst>
          </p:nvPr>
        </p:nvGraphicFramePr>
        <p:xfrm>
          <a:off x="704850" y="1990724"/>
          <a:ext cx="3960000" cy="18000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cx1="http://schemas.microsoft.com/office/drawing/2015/9/8/chartex">
        <mc:Choice Requires="cx1">
          <p:graphicFrame>
            <p:nvGraphicFramePr>
              <p:cNvPr id="14" name="Chart 13">
                <a:extLst>
                  <a:ext uri="{FF2B5EF4-FFF2-40B4-BE49-F238E27FC236}">
                    <a16:creationId xmlns:a16="http://schemas.microsoft.com/office/drawing/2014/main" id="{7C59C028-21D5-42EE-8614-B7FD0DE51E9E}"/>
                  </a:ext>
                </a:extLst>
              </p:cNvPr>
              <p:cNvGraphicFramePr/>
              <p:nvPr>
                <p:extLst>
                  <p:ext uri="{D42A27DB-BD31-4B8C-83A1-F6EECF244321}">
                    <p14:modId xmlns:p14="http://schemas.microsoft.com/office/powerpoint/2010/main" val="2672962499"/>
                  </p:ext>
                </p:extLst>
              </p:nvPr>
            </p:nvGraphicFramePr>
            <p:xfrm>
              <a:off x="5368172" y="1990724"/>
              <a:ext cx="3240000" cy="4320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4" name="Chart 13">
                <a:extLst>
                  <a:ext uri="{FF2B5EF4-FFF2-40B4-BE49-F238E27FC236}">
                    <a16:creationId xmlns:a16="http://schemas.microsoft.com/office/drawing/2014/main" id="{7C59C028-21D5-42EE-8614-B7FD0DE51E9E}"/>
                  </a:ext>
                </a:extLst>
              </p:cNvPr>
              <p:cNvPicPr>
                <a:picLocks noGrp="1" noRot="1" noChangeAspect="1" noMove="1" noResize="1" noEditPoints="1" noAdjustHandles="1" noChangeArrowheads="1" noChangeShapeType="1"/>
              </p:cNvPicPr>
              <p:nvPr/>
            </p:nvPicPr>
            <p:blipFill>
              <a:blip r:embed="rId4"/>
              <a:stretch>
                <a:fillRect/>
              </a:stretch>
            </p:blipFill>
            <p:spPr>
              <a:xfrm>
                <a:off x="5368172" y="1990724"/>
                <a:ext cx="3240000" cy="43200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5" name="Chart 14">
                <a:extLst>
                  <a:ext uri="{FF2B5EF4-FFF2-40B4-BE49-F238E27FC236}">
                    <a16:creationId xmlns:a16="http://schemas.microsoft.com/office/drawing/2014/main" id="{CDB2A672-8F6F-4DD8-8C09-799EB47FEEFB}"/>
                  </a:ext>
                </a:extLst>
              </p:cNvPr>
              <p:cNvGraphicFramePr/>
              <p:nvPr>
                <p:extLst>
                  <p:ext uri="{D42A27DB-BD31-4B8C-83A1-F6EECF244321}">
                    <p14:modId xmlns:p14="http://schemas.microsoft.com/office/powerpoint/2010/main" val="1126049248"/>
                  </p:ext>
                </p:extLst>
              </p:nvPr>
            </p:nvGraphicFramePr>
            <p:xfrm>
              <a:off x="8978250" y="1980358"/>
              <a:ext cx="2520000" cy="43200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15" name="Chart 14">
                <a:extLst>
                  <a:ext uri="{FF2B5EF4-FFF2-40B4-BE49-F238E27FC236}">
                    <a16:creationId xmlns:a16="http://schemas.microsoft.com/office/drawing/2014/main" id="{CDB2A672-8F6F-4DD8-8C09-799EB47FEEFB}"/>
                  </a:ext>
                </a:extLst>
              </p:cNvPr>
              <p:cNvPicPr>
                <a:picLocks noGrp="1" noRot="1" noChangeAspect="1" noMove="1" noResize="1" noEditPoints="1" noAdjustHandles="1" noChangeArrowheads="1" noChangeShapeType="1"/>
              </p:cNvPicPr>
              <p:nvPr/>
            </p:nvPicPr>
            <p:blipFill>
              <a:blip r:embed="rId6"/>
              <a:stretch>
                <a:fillRect/>
              </a:stretch>
            </p:blipFill>
            <p:spPr>
              <a:xfrm>
                <a:off x="8978250" y="1980358"/>
                <a:ext cx="2520000" cy="4320000"/>
              </a:xfrm>
              <a:prstGeom prst="rect">
                <a:avLst/>
              </a:prstGeom>
            </p:spPr>
          </p:pic>
        </mc:Fallback>
      </mc:AlternateContent>
      <p:sp>
        <p:nvSpPr>
          <p:cNvPr id="18" name="Title 1">
            <a:extLst>
              <a:ext uri="{FF2B5EF4-FFF2-40B4-BE49-F238E27FC236}">
                <a16:creationId xmlns:a16="http://schemas.microsoft.com/office/drawing/2014/main" id="{60D7E691-B39E-4458-8714-40779B823FC4}"/>
              </a:ext>
            </a:extLst>
          </p:cNvPr>
          <p:cNvSpPr txBox="1">
            <a:spLocks/>
          </p:cNvSpPr>
          <p:nvPr/>
        </p:nvSpPr>
        <p:spPr>
          <a:xfrm>
            <a:off x="700292" y="1509246"/>
            <a:ext cx="3960001" cy="4768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Kravu pārvadājumi pa dzelzceļu</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milj. tonnu</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sp>
        <p:nvSpPr>
          <p:cNvPr id="19" name="Title 1">
            <a:extLst>
              <a:ext uri="{FF2B5EF4-FFF2-40B4-BE49-F238E27FC236}">
                <a16:creationId xmlns:a16="http://schemas.microsoft.com/office/drawing/2014/main" id="{9D5D20D8-883F-4328-954F-60D417C79298}"/>
              </a:ext>
            </a:extLst>
          </p:cNvPr>
          <p:cNvSpPr txBox="1">
            <a:spLocks/>
          </p:cNvSpPr>
          <p:nvPr/>
        </p:nvSpPr>
        <p:spPr>
          <a:xfrm>
            <a:off x="5377697" y="1505024"/>
            <a:ext cx="6120000" cy="4768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Kravu pārvadājumi pa dzelzceļu pa preču grupām 2018.gadā</a:t>
            </a:r>
          </a:p>
          <a:p>
            <a:pPr>
              <a:tabLst>
                <a:tab pos="1619250" algn="ctr"/>
                <a:tab pos="4848225" algn="ctr"/>
              </a:tabLst>
            </a:pPr>
            <a:r>
              <a:rPr lang="lv-LV" sz="1200" i="1" dirty="0">
                <a:latin typeface="Calibri Light" panose="020F0302020204030204" pitchFamily="34" charset="0"/>
                <a:ea typeface="Segoe UI" panose="020B0502040204020203" pitchFamily="34" charset="0"/>
                <a:cs typeface="Segoe UI" panose="020B0502040204020203" pitchFamily="34" charset="0"/>
              </a:rPr>
              <a:t>	Pa preču grupām, procentos	Pa valstīm, procentos</a:t>
            </a:r>
          </a:p>
        </p:txBody>
      </p:sp>
      <p:sp>
        <p:nvSpPr>
          <p:cNvPr id="20" name="Title 1">
            <a:extLst>
              <a:ext uri="{FF2B5EF4-FFF2-40B4-BE49-F238E27FC236}">
                <a16:creationId xmlns:a16="http://schemas.microsoft.com/office/drawing/2014/main" id="{E92F49DC-495E-4735-80BA-74AFC7C2B69C}"/>
              </a:ext>
            </a:extLst>
          </p:cNvPr>
          <p:cNvSpPr txBox="1">
            <a:spLocks/>
          </p:cNvSpPr>
          <p:nvPr/>
        </p:nvSpPr>
        <p:spPr>
          <a:xfrm>
            <a:off x="705574" y="3986803"/>
            <a:ext cx="3960002" cy="47681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sz="1600" dirty="0">
                <a:latin typeface="Calibri Light" panose="020F0302020204030204" pitchFamily="34" charset="0"/>
                <a:ea typeface="Segoe UI" panose="020B0502040204020203" pitchFamily="34" charset="0"/>
                <a:cs typeface="Segoe UI" panose="020B0502040204020203" pitchFamily="34" charset="0"/>
              </a:rPr>
              <a:t>Dzelzceļa pārvadājumu eksports</a:t>
            </a:r>
            <a:br>
              <a:rPr lang="lv-LV" sz="1600" dirty="0">
                <a:latin typeface="Calibri Light" panose="020F0302020204030204" pitchFamily="34" charset="0"/>
                <a:ea typeface="Segoe UI" panose="020B0502040204020203" pitchFamily="34" charset="0"/>
                <a:cs typeface="Segoe UI" panose="020B0502040204020203" pitchFamily="34" charset="0"/>
              </a:rPr>
            </a:br>
            <a:r>
              <a:rPr lang="lv-LV" sz="1200" i="1" dirty="0">
                <a:latin typeface="Calibri Light" panose="020F0302020204030204" pitchFamily="34" charset="0"/>
                <a:ea typeface="Segoe UI" panose="020B0502040204020203" pitchFamily="34" charset="0"/>
                <a:cs typeface="Segoe UI" panose="020B0502040204020203" pitchFamily="34" charset="0"/>
              </a:rPr>
              <a:t>milj. EUR</a:t>
            </a:r>
            <a:endParaRPr lang="lv-LV" sz="1600" dirty="0">
              <a:latin typeface="Calibri Light" panose="020F0302020204030204" pitchFamily="34" charset="0"/>
              <a:ea typeface="Segoe UI" panose="020B0502040204020203" pitchFamily="34" charset="0"/>
              <a:cs typeface="Segoe UI" panose="020B0502040204020203" pitchFamily="34" charset="0"/>
            </a:endParaRPr>
          </a:p>
        </p:txBody>
      </p:sp>
      <p:graphicFrame>
        <p:nvGraphicFramePr>
          <p:cNvPr id="28" name="Chart 27">
            <a:extLst>
              <a:ext uri="{FF2B5EF4-FFF2-40B4-BE49-F238E27FC236}">
                <a16:creationId xmlns:a16="http://schemas.microsoft.com/office/drawing/2014/main" id="{FEB98E8A-371C-4A73-8CFC-A68724FD6E0E}"/>
              </a:ext>
            </a:extLst>
          </p:cNvPr>
          <p:cNvGraphicFramePr/>
          <p:nvPr>
            <p:extLst>
              <p:ext uri="{D42A27DB-BD31-4B8C-83A1-F6EECF244321}">
                <p14:modId xmlns:p14="http://schemas.microsoft.com/office/powerpoint/2010/main" val="1439437243"/>
              </p:ext>
            </p:extLst>
          </p:nvPr>
        </p:nvGraphicFramePr>
        <p:xfrm>
          <a:off x="704850" y="4512076"/>
          <a:ext cx="3960000" cy="1800000"/>
        </p:xfrm>
        <a:graphic>
          <a:graphicData uri="http://schemas.openxmlformats.org/drawingml/2006/chart">
            <c:chart xmlns:c="http://schemas.openxmlformats.org/drawingml/2006/chart" xmlns:r="http://schemas.openxmlformats.org/officeDocument/2006/relationships" r:id="rId7"/>
          </a:graphicData>
        </a:graphic>
      </p:graphicFrame>
      <p:sp>
        <p:nvSpPr>
          <p:cNvPr id="31" name="TextBox 30">
            <a:extLst>
              <a:ext uri="{FF2B5EF4-FFF2-40B4-BE49-F238E27FC236}">
                <a16:creationId xmlns:a16="http://schemas.microsoft.com/office/drawing/2014/main" id="{17EDBC7B-DF29-4380-970E-AAB0D6831041}"/>
              </a:ext>
            </a:extLst>
          </p:cNvPr>
          <p:cNvSpPr txBox="1"/>
          <p:nvPr/>
        </p:nvSpPr>
        <p:spPr>
          <a:xfrm>
            <a:off x="7982198" y="4020276"/>
            <a:ext cx="524596"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7%</a:t>
            </a:r>
            <a:endParaRPr lang="en-US" sz="2000" dirty="0">
              <a:solidFill>
                <a:schemeClr val="bg1"/>
              </a:solidFill>
              <a:latin typeface="Gill Sans Nova Cond Lt" panose="020B0306020104020203" pitchFamily="34" charset="0"/>
            </a:endParaRPr>
          </a:p>
        </p:txBody>
      </p:sp>
      <p:sp>
        <p:nvSpPr>
          <p:cNvPr id="32" name="TextBox 31">
            <a:extLst>
              <a:ext uri="{FF2B5EF4-FFF2-40B4-BE49-F238E27FC236}">
                <a16:creationId xmlns:a16="http://schemas.microsoft.com/office/drawing/2014/main" id="{86673060-0682-4A87-B65A-3989F8DA92CC}"/>
              </a:ext>
            </a:extLst>
          </p:cNvPr>
          <p:cNvSpPr txBox="1"/>
          <p:nvPr/>
        </p:nvSpPr>
        <p:spPr>
          <a:xfrm>
            <a:off x="7789863" y="4195473"/>
            <a:ext cx="615553" cy="1007061"/>
          </a:xfrm>
          <a:prstGeom prst="rect">
            <a:avLst/>
          </a:prstGeom>
          <a:noFill/>
        </p:spPr>
        <p:txBody>
          <a:bodyPr vert="vert270" wrap="square" rtlCol="0">
            <a:spAutoFit/>
          </a:bodyPr>
          <a:lstStyle/>
          <a:p>
            <a:r>
              <a:rPr lang="lv-LV" sz="1400" dirty="0">
                <a:solidFill>
                  <a:schemeClr val="bg1"/>
                </a:solidFill>
                <a:latin typeface="Gill Sans Nova Cond Lt" panose="020B0306020104020203" pitchFamily="34" charset="0"/>
              </a:rPr>
              <a:t>Lauksaimniecības produkti</a:t>
            </a:r>
            <a:endParaRPr lang="en-US" sz="1400" dirty="0">
              <a:solidFill>
                <a:schemeClr val="bg1"/>
              </a:solidFill>
              <a:latin typeface="Gill Sans Nova Cond Lt" panose="020B0306020104020203" pitchFamily="34" charset="0"/>
            </a:endParaRPr>
          </a:p>
        </p:txBody>
      </p:sp>
      <p:sp>
        <p:nvSpPr>
          <p:cNvPr id="33" name="TextBox 32">
            <a:extLst>
              <a:ext uri="{FF2B5EF4-FFF2-40B4-BE49-F238E27FC236}">
                <a16:creationId xmlns:a16="http://schemas.microsoft.com/office/drawing/2014/main" id="{E23460A7-607A-4F19-9B96-B47893CCD061}"/>
              </a:ext>
            </a:extLst>
          </p:cNvPr>
          <p:cNvSpPr txBox="1"/>
          <p:nvPr/>
        </p:nvSpPr>
        <p:spPr>
          <a:xfrm>
            <a:off x="7770663" y="2105672"/>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46%</a:t>
            </a:r>
            <a:endParaRPr lang="en-US" sz="2000" dirty="0">
              <a:latin typeface="Gill Sans Nova Cond Lt" panose="020B0306020104020203" pitchFamily="34" charset="0"/>
            </a:endParaRPr>
          </a:p>
        </p:txBody>
      </p:sp>
      <p:sp>
        <p:nvSpPr>
          <p:cNvPr id="34" name="TextBox 33">
            <a:extLst>
              <a:ext uri="{FF2B5EF4-FFF2-40B4-BE49-F238E27FC236}">
                <a16:creationId xmlns:a16="http://schemas.microsoft.com/office/drawing/2014/main" id="{3BC74629-6AE2-445E-A162-5A1F28CABF7A}"/>
              </a:ext>
            </a:extLst>
          </p:cNvPr>
          <p:cNvSpPr txBox="1"/>
          <p:nvPr/>
        </p:nvSpPr>
        <p:spPr>
          <a:xfrm>
            <a:off x="5493906" y="3636835"/>
            <a:ext cx="1792719" cy="307777"/>
          </a:xfrm>
          <a:prstGeom prst="rect">
            <a:avLst/>
          </a:prstGeom>
          <a:noFill/>
        </p:spPr>
        <p:txBody>
          <a:bodyPr wrap="square" rtlCol="0">
            <a:spAutoFit/>
          </a:bodyPr>
          <a:lstStyle/>
          <a:p>
            <a:r>
              <a:rPr lang="lv-LV" sz="1400" dirty="0">
                <a:latin typeface="Gill Sans Nova Cond Lt" panose="020B0306020104020203" pitchFamily="34" charset="0"/>
              </a:rPr>
              <a:t>Akmeņogles, jēlnafta un dabasgāze</a:t>
            </a:r>
          </a:p>
        </p:txBody>
      </p:sp>
      <p:sp>
        <p:nvSpPr>
          <p:cNvPr id="35" name="TextBox 34">
            <a:extLst>
              <a:ext uri="{FF2B5EF4-FFF2-40B4-BE49-F238E27FC236}">
                <a16:creationId xmlns:a16="http://schemas.microsoft.com/office/drawing/2014/main" id="{1346020A-C2EB-43D2-8AD7-057866850118}"/>
              </a:ext>
            </a:extLst>
          </p:cNvPr>
          <p:cNvSpPr txBox="1"/>
          <p:nvPr/>
        </p:nvSpPr>
        <p:spPr>
          <a:xfrm>
            <a:off x="5493906" y="5676448"/>
            <a:ext cx="1183119" cy="523220"/>
          </a:xfrm>
          <a:prstGeom prst="rect">
            <a:avLst/>
          </a:prstGeom>
          <a:noFill/>
        </p:spPr>
        <p:txBody>
          <a:bodyPr wrap="square" rtlCol="0">
            <a:spAutoFit/>
          </a:bodyPr>
          <a:lstStyle/>
          <a:p>
            <a:r>
              <a:rPr lang="lv-LV" sz="1400" dirty="0">
                <a:latin typeface="Gill Sans Nova Cond Lt" panose="020B0306020104020203" pitchFamily="34" charset="0"/>
              </a:rPr>
              <a:t>Naftas pārstrādes produkti</a:t>
            </a:r>
          </a:p>
        </p:txBody>
      </p:sp>
      <p:sp>
        <p:nvSpPr>
          <p:cNvPr id="36" name="TextBox 35">
            <a:extLst>
              <a:ext uri="{FF2B5EF4-FFF2-40B4-BE49-F238E27FC236}">
                <a16:creationId xmlns:a16="http://schemas.microsoft.com/office/drawing/2014/main" id="{8D82A7AA-AC63-43FB-85CB-D90DD5417F22}"/>
              </a:ext>
            </a:extLst>
          </p:cNvPr>
          <p:cNvSpPr txBox="1"/>
          <p:nvPr/>
        </p:nvSpPr>
        <p:spPr>
          <a:xfrm>
            <a:off x="6026006" y="4025156"/>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23%</a:t>
            </a:r>
            <a:endParaRPr lang="en-US" sz="2000" dirty="0">
              <a:latin typeface="Gill Sans Nova Cond Lt" panose="020B0306020104020203" pitchFamily="34" charset="0"/>
            </a:endParaRPr>
          </a:p>
        </p:txBody>
      </p:sp>
      <p:sp>
        <p:nvSpPr>
          <p:cNvPr id="37" name="TextBox 36">
            <a:extLst>
              <a:ext uri="{FF2B5EF4-FFF2-40B4-BE49-F238E27FC236}">
                <a16:creationId xmlns:a16="http://schemas.microsoft.com/office/drawing/2014/main" id="{7DDB4100-89A9-42C9-B4E4-CCE81FB5034C}"/>
              </a:ext>
            </a:extLst>
          </p:cNvPr>
          <p:cNvSpPr txBox="1"/>
          <p:nvPr/>
        </p:nvSpPr>
        <p:spPr>
          <a:xfrm>
            <a:off x="6760439" y="4944094"/>
            <a:ext cx="1016140" cy="307777"/>
          </a:xfrm>
          <a:prstGeom prst="rect">
            <a:avLst/>
          </a:prstGeom>
          <a:noFill/>
        </p:spPr>
        <p:txBody>
          <a:bodyPr wrap="square" rtlCol="0">
            <a:spAutoFit/>
          </a:bodyPr>
          <a:lstStyle/>
          <a:p>
            <a:r>
              <a:rPr lang="lv-LV" sz="1400" dirty="0">
                <a:latin typeface="Gill Sans Nova Cond Lt" panose="020B0306020104020203" pitchFamily="34" charset="0"/>
              </a:rPr>
              <a:t>Ķīmiskie produkti</a:t>
            </a:r>
          </a:p>
        </p:txBody>
      </p:sp>
      <p:sp>
        <p:nvSpPr>
          <p:cNvPr id="38" name="TextBox 37">
            <a:extLst>
              <a:ext uri="{FF2B5EF4-FFF2-40B4-BE49-F238E27FC236}">
                <a16:creationId xmlns:a16="http://schemas.microsoft.com/office/drawing/2014/main" id="{D8605C76-4B57-429B-91AF-17F90F1596FB}"/>
              </a:ext>
            </a:extLst>
          </p:cNvPr>
          <p:cNvSpPr txBox="1"/>
          <p:nvPr/>
        </p:nvSpPr>
        <p:spPr>
          <a:xfrm>
            <a:off x="7042146" y="4025156"/>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10%</a:t>
            </a:r>
            <a:endParaRPr lang="en-US" sz="2000" dirty="0">
              <a:latin typeface="Gill Sans Nova Cond Lt" panose="020B0306020104020203" pitchFamily="34" charset="0"/>
            </a:endParaRPr>
          </a:p>
        </p:txBody>
      </p:sp>
      <p:sp>
        <p:nvSpPr>
          <p:cNvPr id="39" name="TextBox 38">
            <a:extLst>
              <a:ext uri="{FF2B5EF4-FFF2-40B4-BE49-F238E27FC236}">
                <a16:creationId xmlns:a16="http://schemas.microsoft.com/office/drawing/2014/main" id="{A2C19F31-87EA-45AA-A635-DAF0A4A330AD}"/>
              </a:ext>
            </a:extLst>
          </p:cNvPr>
          <p:cNvSpPr txBox="1"/>
          <p:nvPr/>
        </p:nvSpPr>
        <p:spPr>
          <a:xfrm>
            <a:off x="6760229" y="5910803"/>
            <a:ext cx="1016140" cy="307777"/>
          </a:xfrm>
          <a:prstGeom prst="rect">
            <a:avLst/>
          </a:prstGeom>
          <a:noFill/>
        </p:spPr>
        <p:txBody>
          <a:bodyPr wrap="square" rtlCol="0">
            <a:spAutoFit/>
          </a:bodyPr>
          <a:lstStyle/>
          <a:p>
            <a:r>
              <a:rPr lang="lv-LV" sz="1400" dirty="0">
                <a:latin typeface="Gill Sans Nova Cond Lt" panose="020B0306020104020203" pitchFamily="34" charset="0"/>
              </a:rPr>
              <a:t>Citi produkti</a:t>
            </a:r>
          </a:p>
        </p:txBody>
      </p:sp>
      <p:sp>
        <p:nvSpPr>
          <p:cNvPr id="40" name="TextBox 39">
            <a:extLst>
              <a:ext uri="{FF2B5EF4-FFF2-40B4-BE49-F238E27FC236}">
                <a16:creationId xmlns:a16="http://schemas.microsoft.com/office/drawing/2014/main" id="{504FFE3E-237C-49D6-90DB-14B3030C1E94}"/>
              </a:ext>
            </a:extLst>
          </p:cNvPr>
          <p:cNvSpPr txBox="1"/>
          <p:nvPr/>
        </p:nvSpPr>
        <p:spPr>
          <a:xfrm>
            <a:off x="6922366" y="5293083"/>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7%</a:t>
            </a:r>
            <a:endParaRPr lang="en-US" sz="2000" dirty="0">
              <a:latin typeface="Gill Sans Nova Cond Lt" panose="020B0306020104020203" pitchFamily="34" charset="0"/>
            </a:endParaRPr>
          </a:p>
        </p:txBody>
      </p:sp>
      <p:sp>
        <p:nvSpPr>
          <p:cNvPr id="41" name="TextBox 40">
            <a:extLst>
              <a:ext uri="{FF2B5EF4-FFF2-40B4-BE49-F238E27FC236}">
                <a16:creationId xmlns:a16="http://schemas.microsoft.com/office/drawing/2014/main" id="{45A327BF-C1CB-4C9E-AAAE-EE782D5D66EB}"/>
              </a:ext>
            </a:extLst>
          </p:cNvPr>
          <p:cNvSpPr txBox="1"/>
          <p:nvPr/>
        </p:nvSpPr>
        <p:spPr>
          <a:xfrm>
            <a:off x="7638377" y="5362602"/>
            <a:ext cx="553998" cy="805024"/>
          </a:xfrm>
          <a:prstGeom prst="rect">
            <a:avLst/>
          </a:prstGeom>
          <a:noFill/>
        </p:spPr>
        <p:txBody>
          <a:bodyPr vert="vert270" wrap="square" rtlCol="0">
            <a:spAutoFit/>
          </a:bodyPr>
          <a:lstStyle/>
          <a:p>
            <a:r>
              <a:rPr lang="lv-LV" sz="1200" dirty="0">
                <a:solidFill>
                  <a:schemeClr val="bg1"/>
                </a:solidFill>
                <a:latin typeface="Gill Sans Nova Cond Lt" panose="020B0306020104020203" pitchFamily="34" charset="0"/>
              </a:rPr>
              <a:t>Koksne un tās izstrādājumi</a:t>
            </a:r>
            <a:endParaRPr lang="en-US" sz="1200" dirty="0">
              <a:solidFill>
                <a:schemeClr val="bg1"/>
              </a:solidFill>
              <a:latin typeface="Gill Sans Nova Cond Lt" panose="020B0306020104020203" pitchFamily="34" charset="0"/>
            </a:endParaRPr>
          </a:p>
        </p:txBody>
      </p:sp>
      <p:sp>
        <p:nvSpPr>
          <p:cNvPr id="42" name="TextBox 41">
            <a:extLst>
              <a:ext uri="{FF2B5EF4-FFF2-40B4-BE49-F238E27FC236}">
                <a16:creationId xmlns:a16="http://schemas.microsoft.com/office/drawing/2014/main" id="{359B575E-5B68-4E72-8505-7B59115D628C}"/>
              </a:ext>
            </a:extLst>
          </p:cNvPr>
          <p:cNvSpPr txBox="1"/>
          <p:nvPr/>
        </p:nvSpPr>
        <p:spPr>
          <a:xfrm>
            <a:off x="8058237" y="5362602"/>
            <a:ext cx="553998" cy="805024"/>
          </a:xfrm>
          <a:prstGeom prst="rect">
            <a:avLst/>
          </a:prstGeom>
          <a:noFill/>
        </p:spPr>
        <p:txBody>
          <a:bodyPr vert="vert270" wrap="square" rtlCol="0">
            <a:spAutoFit/>
          </a:bodyPr>
          <a:lstStyle/>
          <a:p>
            <a:r>
              <a:rPr lang="lv-LV" sz="1200" dirty="0">
                <a:solidFill>
                  <a:schemeClr val="bg1"/>
                </a:solidFill>
                <a:latin typeface="Gill Sans Nova Cond Lt" panose="020B0306020104020203" pitchFamily="34" charset="0"/>
              </a:rPr>
              <a:t>Parastie metāli un to izstrādājumi</a:t>
            </a:r>
            <a:endParaRPr lang="en-US" sz="1200" dirty="0">
              <a:solidFill>
                <a:schemeClr val="bg1"/>
              </a:solidFill>
              <a:latin typeface="Gill Sans Nova Cond Lt" panose="020B0306020104020203" pitchFamily="34" charset="0"/>
            </a:endParaRPr>
          </a:p>
        </p:txBody>
      </p:sp>
      <p:sp>
        <p:nvSpPr>
          <p:cNvPr id="43" name="TextBox 42">
            <a:extLst>
              <a:ext uri="{FF2B5EF4-FFF2-40B4-BE49-F238E27FC236}">
                <a16:creationId xmlns:a16="http://schemas.microsoft.com/office/drawing/2014/main" id="{0D52AECC-85E8-4C13-8D10-DA0E1657D385}"/>
              </a:ext>
            </a:extLst>
          </p:cNvPr>
          <p:cNvSpPr txBox="1"/>
          <p:nvPr/>
        </p:nvSpPr>
        <p:spPr>
          <a:xfrm>
            <a:off x="9102005" y="4607726"/>
            <a:ext cx="1792719" cy="307777"/>
          </a:xfrm>
          <a:prstGeom prst="rect">
            <a:avLst/>
          </a:prstGeom>
          <a:noFill/>
        </p:spPr>
        <p:txBody>
          <a:bodyPr wrap="square" rtlCol="0">
            <a:spAutoFit/>
          </a:bodyPr>
          <a:lstStyle/>
          <a:p>
            <a:r>
              <a:rPr lang="lv-LV" sz="1400" dirty="0">
                <a:solidFill>
                  <a:schemeClr val="bg1"/>
                </a:solidFill>
                <a:latin typeface="Gill Sans Nova Cond Lt" panose="020B0306020104020203" pitchFamily="34" charset="0"/>
              </a:rPr>
              <a:t>Krievija</a:t>
            </a:r>
          </a:p>
        </p:txBody>
      </p:sp>
      <p:sp>
        <p:nvSpPr>
          <p:cNvPr id="44" name="TextBox 43">
            <a:extLst>
              <a:ext uri="{FF2B5EF4-FFF2-40B4-BE49-F238E27FC236}">
                <a16:creationId xmlns:a16="http://schemas.microsoft.com/office/drawing/2014/main" id="{0A2B64BA-025B-47F7-8F45-FE596D81FFFC}"/>
              </a:ext>
            </a:extLst>
          </p:cNvPr>
          <p:cNvSpPr txBox="1"/>
          <p:nvPr/>
        </p:nvSpPr>
        <p:spPr>
          <a:xfrm>
            <a:off x="10853845" y="2105672"/>
            <a:ext cx="524596" cy="400110"/>
          </a:xfrm>
          <a:prstGeom prst="rect">
            <a:avLst/>
          </a:prstGeom>
          <a:noFill/>
        </p:spPr>
        <p:txBody>
          <a:bodyPr wrap="square" rtlCol="0">
            <a:spAutoFit/>
          </a:bodyPr>
          <a:lstStyle/>
          <a:p>
            <a:pPr algn="r"/>
            <a:r>
              <a:rPr lang="lv-LV" sz="2000" dirty="0">
                <a:solidFill>
                  <a:schemeClr val="bg1"/>
                </a:solidFill>
                <a:latin typeface="Gill Sans Nova Cond Lt" panose="020B0306020104020203" pitchFamily="34" charset="0"/>
              </a:rPr>
              <a:t>70%</a:t>
            </a:r>
            <a:endParaRPr lang="en-US" sz="2000" dirty="0">
              <a:solidFill>
                <a:schemeClr val="bg1"/>
              </a:solidFill>
              <a:latin typeface="Gill Sans Nova Cond Lt" panose="020B0306020104020203" pitchFamily="34" charset="0"/>
            </a:endParaRPr>
          </a:p>
        </p:txBody>
      </p:sp>
      <p:sp>
        <p:nvSpPr>
          <p:cNvPr id="45" name="TextBox 44">
            <a:extLst>
              <a:ext uri="{FF2B5EF4-FFF2-40B4-BE49-F238E27FC236}">
                <a16:creationId xmlns:a16="http://schemas.microsoft.com/office/drawing/2014/main" id="{70CCA1C9-6AED-4F05-8654-A7566C2C187E}"/>
              </a:ext>
            </a:extLst>
          </p:cNvPr>
          <p:cNvSpPr txBox="1"/>
          <p:nvPr/>
        </p:nvSpPr>
        <p:spPr>
          <a:xfrm>
            <a:off x="9101118" y="5910803"/>
            <a:ext cx="1016140" cy="307777"/>
          </a:xfrm>
          <a:prstGeom prst="rect">
            <a:avLst/>
          </a:prstGeom>
          <a:noFill/>
        </p:spPr>
        <p:txBody>
          <a:bodyPr wrap="square" rtlCol="0">
            <a:spAutoFit/>
          </a:bodyPr>
          <a:lstStyle/>
          <a:p>
            <a:r>
              <a:rPr lang="lv-LV" sz="1400" dirty="0">
                <a:latin typeface="Gill Sans Nova Cond Lt" panose="020B0306020104020203" pitchFamily="34" charset="0"/>
              </a:rPr>
              <a:t>Baltkrievija</a:t>
            </a:r>
          </a:p>
        </p:txBody>
      </p:sp>
      <p:sp>
        <p:nvSpPr>
          <p:cNvPr id="46" name="TextBox 45">
            <a:extLst>
              <a:ext uri="{FF2B5EF4-FFF2-40B4-BE49-F238E27FC236}">
                <a16:creationId xmlns:a16="http://schemas.microsoft.com/office/drawing/2014/main" id="{D78B79DE-4E5F-4964-BC70-4AFD8A407487}"/>
              </a:ext>
            </a:extLst>
          </p:cNvPr>
          <p:cNvSpPr txBox="1"/>
          <p:nvPr/>
        </p:nvSpPr>
        <p:spPr>
          <a:xfrm>
            <a:off x="10228670" y="4993372"/>
            <a:ext cx="728517" cy="400110"/>
          </a:xfrm>
          <a:prstGeom prst="rect">
            <a:avLst/>
          </a:prstGeom>
          <a:noFill/>
        </p:spPr>
        <p:txBody>
          <a:bodyPr wrap="square" rtlCol="0">
            <a:spAutoFit/>
          </a:bodyPr>
          <a:lstStyle/>
          <a:p>
            <a:pPr algn="r"/>
            <a:r>
              <a:rPr lang="lv-LV" sz="2000" dirty="0">
                <a:latin typeface="Gill Sans Nova Cond Lt" panose="020B0306020104020203" pitchFamily="34" charset="0"/>
              </a:rPr>
              <a:t>24%</a:t>
            </a:r>
            <a:endParaRPr lang="en-US" sz="2000" dirty="0">
              <a:latin typeface="Gill Sans Nova Cond Lt" panose="020B0306020104020203" pitchFamily="34" charset="0"/>
            </a:endParaRPr>
          </a:p>
        </p:txBody>
      </p:sp>
      <p:sp>
        <p:nvSpPr>
          <p:cNvPr id="47" name="TextBox 46">
            <a:extLst>
              <a:ext uri="{FF2B5EF4-FFF2-40B4-BE49-F238E27FC236}">
                <a16:creationId xmlns:a16="http://schemas.microsoft.com/office/drawing/2014/main" id="{DFCEA6EC-624E-4A61-9A83-3F2F8116165F}"/>
              </a:ext>
            </a:extLst>
          </p:cNvPr>
          <p:cNvSpPr txBox="1"/>
          <p:nvPr/>
        </p:nvSpPr>
        <p:spPr>
          <a:xfrm>
            <a:off x="10990425" y="5327551"/>
            <a:ext cx="400110" cy="840075"/>
          </a:xfrm>
          <a:prstGeom prst="rect">
            <a:avLst/>
          </a:prstGeom>
          <a:noFill/>
        </p:spPr>
        <p:txBody>
          <a:bodyPr vert="vert270" wrap="square" rtlCol="0">
            <a:spAutoFit/>
          </a:bodyPr>
          <a:lstStyle/>
          <a:p>
            <a:r>
              <a:rPr lang="lv-LV" sz="1400" dirty="0">
                <a:latin typeface="Gill Sans Nova Cond Lt" panose="020B0306020104020203" pitchFamily="34" charset="0"/>
              </a:rPr>
              <a:t>Citas valstis</a:t>
            </a:r>
          </a:p>
        </p:txBody>
      </p:sp>
      <p:sp>
        <p:nvSpPr>
          <p:cNvPr id="48" name="TextBox 47">
            <a:extLst>
              <a:ext uri="{FF2B5EF4-FFF2-40B4-BE49-F238E27FC236}">
                <a16:creationId xmlns:a16="http://schemas.microsoft.com/office/drawing/2014/main" id="{922A1B87-C149-474E-8CED-3BE8BCFF1560}"/>
              </a:ext>
            </a:extLst>
          </p:cNvPr>
          <p:cNvSpPr txBox="1"/>
          <p:nvPr/>
        </p:nvSpPr>
        <p:spPr>
          <a:xfrm>
            <a:off x="10990425" y="4990653"/>
            <a:ext cx="403696" cy="400110"/>
          </a:xfrm>
          <a:prstGeom prst="rect">
            <a:avLst/>
          </a:prstGeom>
          <a:noFill/>
        </p:spPr>
        <p:txBody>
          <a:bodyPr wrap="square" rtlCol="0">
            <a:spAutoFit/>
          </a:bodyPr>
          <a:lstStyle/>
          <a:p>
            <a:pPr algn="r"/>
            <a:r>
              <a:rPr lang="lv-LV" sz="2000" dirty="0">
                <a:latin typeface="Gill Sans Nova Cond Lt" panose="020B0306020104020203" pitchFamily="34" charset="0"/>
              </a:rPr>
              <a:t>6%</a:t>
            </a:r>
            <a:endParaRPr lang="en-US" sz="2000" dirty="0">
              <a:latin typeface="Gill Sans Nova Cond Lt" panose="020B0306020104020203" pitchFamily="34" charset="0"/>
            </a:endParaRPr>
          </a:p>
        </p:txBody>
      </p:sp>
      <p:sp>
        <p:nvSpPr>
          <p:cNvPr id="49" name="Text Box 124">
            <a:extLst>
              <a:ext uri="{FF2B5EF4-FFF2-40B4-BE49-F238E27FC236}">
                <a16:creationId xmlns:a16="http://schemas.microsoft.com/office/drawing/2014/main" id="{6554D2D0-7599-4A43-9147-FAF7968044A7}"/>
              </a:ext>
            </a:extLst>
          </p:cNvPr>
          <p:cNvSpPr txBox="1">
            <a:spLocks noChangeArrowheads="1"/>
          </p:cNvSpPr>
          <p:nvPr/>
        </p:nvSpPr>
        <p:spPr bwMode="auto">
          <a:xfrm>
            <a:off x="342898" y="6463402"/>
            <a:ext cx="36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400" i="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Avots: </a:t>
            </a:r>
            <a:r>
              <a:rPr kumimoji="0" lang="lv-LV" altLang="lv-LV" sz="1400" u="none" strike="noStrike" cap="none" normalizeH="0" baseline="0" dirty="0">
                <a:ln>
                  <a:noFill/>
                </a:ln>
                <a:solidFill>
                  <a:schemeClr val="tx1"/>
                </a:solidFill>
                <a:effectLst/>
                <a:latin typeface="Gill Sans Nova Cond Lt" panose="020B0306020104020203" pitchFamily="34" charset="0"/>
                <a:ea typeface="Times New Roman" panose="02020603050405020304" pitchFamily="18" charset="0"/>
                <a:cs typeface="Arial" panose="020B0604020202020204" pitchFamily="34" charset="0"/>
              </a:rPr>
              <a:t>CSP, Latvijas Banka</a:t>
            </a:r>
            <a:endParaRPr kumimoji="0" lang="lv-LV" altLang="lv-LV" sz="1400" i="0" u="none" strike="noStrike" cap="none" normalizeH="0" baseline="0" dirty="0">
              <a:ln>
                <a:noFill/>
              </a:ln>
              <a:solidFill>
                <a:schemeClr val="tx1"/>
              </a:solidFill>
              <a:effectLst/>
              <a:latin typeface="Gill Sans Nova Cond Lt" panose="020B0306020104020203" pitchFamily="34" charset="0"/>
            </a:endParaRPr>
          </a:p>
        </p:txBody>
      </p:sp>
      <p:sp>
        <p:nvSpPr>
          <p:cNvPr id="4" name="Slide Number Placeholder 3">
            <a:extLst>
              <a:ext uri="{FF2B5EF4-FFF2-40B4-BE49-F238E27FC236}">
                <a16:creationId xmlns:a16="http://schemas.microsoft.com/office/drawing/2014/main" id="{5B7E5F7C-C54B-4132-96ED-8F6CFAF6D96B}"/>
              </a:ext>
            </a:extLst>
          </p:cNvPr>
          <p:cNvSpPr>
            <a:spLocks noGrp="1"/>
          </p:cNvSpPr>
          <p:nvPr>
            <p:ph type="sldNum" sz="quarter" idx="12"/>
          </p:nvPr>
        </p:nvSpPr>
        <p:spPr/>
        <p:txBody>
          <a:bodyPr/>
          <a:lstStyle/>
          <a:p>
            <a:fld id="{E4A32D64-536A-4862-B913-09D2DE5E4173}" type="slidenum">
              <a:rPr lang="lv-LV" smtClean="0"/>
              <a:t>9</a:t>
            </a:fld>
            <a:endParaRPr lang="lv-LV"/>
          </a:p>
        </p:txBody>
      </p:sp>
    </p:spTree>
    <p:extLst>
      <p:ext uri="{BB962C8B-B14F-4D97-AF65-F5344CB8AC3E}">
        <p14:creationId xmlns:p14="http://schemas.microsoft.com/office/powerpoint/2010/main" val="3208868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1049</Words>
  <Application>Microsoft Office PowerPoint</Application>
  <PresentationFormat>Widescreen</PresentationFormat>
  <Paragraphs>291</Paragraphs>
  <Slides>16</Slides>
  <Notes>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16</vt:i4>
      </vt:variant>
    </vt:vector>
  </HeadingPairs>
  <TitlesOfParts>
    <vt:vector size="27" baseType="lpstr">
      <vt:lpstr>Arial</vt:lpstr>
      <vt:lpstr>Calibri</vt:lpstr>
      <vt:lpstr>Calibri Light</vt:lpstr>
      <vt:lpstr>Gill Sans Nova Cond Lt</vt:lpstr>
      <vt:lpstr>Gill Sans Nova Light</vt:lpstr>
      <vt:lpstr>Segoe UI Light</vt:lpstr>
      <vt:lpstr>Times New Roman</vt:lpstr>
      <vt:lpstr>Verdana</vt:lpstr>
      <vt:lpstr>Wingdings</vt:lpstr>
      <vt:lpstr>Office Theme</vt:lpstr>
      <vt:lpstr>1_Office Theme</vt:lpstr>
      <vt:lpstr>TRANSPORTA NOZARE  ATTĪSTĪBAS TENDENCES UN IZAICINĀJUMI</vt:lpstr>
      <vt:lpstr>Transporta un uzglabāšanas nozares īpatsvars tautsaimniecībā procentos no pievienotās vērtības</vt:lpstr>
      <vt:lpstr>PAKALPOJUMU EKSPORTA STRUKTŪRA</vt:lpstr>
      <vt:lpstr>PowerPoint Presentation</vt:lpstr>
      <vt:lpstr>PowerPoint Presentation</vt:lpstr>
      <vt:lpstr>PowerPoint Presentation</vt:lpstr>
      <vt:lpstr>PowerPoint Presentation</vt:lpstr>
      <vt:lpstr>PowerPoint Presentation</vt:lpstr>
      <vt:lpstr>Dzelzceļš</vt:lpstr>
      <vt:lpstr>OSTAS</vt:lpstr>
      <vt:lpstr>AUTOTRANSPORTS</vt:lpstr>
      <vt:lpstr>AVIĀCIJA</vt:lpstr>
      <vt:lpstr>PowerPoint Presentation</vt:lpstr>
      <vt:lpstr>PowerPoint Presentation</vt:lpstr>
      <vt:lpstr>Galvenie faktori, kas noteiks Latvijas Transporta nozares tālāko attīstību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NEATKARĪGI NO Nozaru SNIEGUMA, DARBASPĒKA IZMAKSAS AUG VISĀS NOZARĒS</dc:title>
  <dc:creator>Jānis Salmiņš</dc:creator>
  <cp:lastModifiedBy>Dace Zīle</cp:lastModifiedBy>
  <cp:revision>165</cp:revision>
  <cp:lastPrinted>2018-09-19T06:30:31Z</cp:lastPrinted>
  <dcterms:created xsi:type="dcterms:W3CDTF">2018-09-03T13:34:06Z</dcterms:created>
  <dcterms:modified xsi:type="dcterms:W3CDTF">2019-11-27T11:45:26Z</dcterms:modified>
</cp:coreProperties>
</file>